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38" r:id="rId2"/>
    <p:sldId id="339" r:id="rId3"/>
    <p:sldId id="340" r:id="rId4"/>
    <p:sldId id="374" r:id="rId5"/>
    <p:sldId id="382" r:id="rId6"/>
    <p:sldId id="378" r:id="rId7"/>
    <p:sldId id="377" r:id="rId8"/>
    <p:sldId id="376" r:id="rId9"/>
    <p:sldId id="383" r:id="rId10"/>
    <p:sldId id="384" r:id="rId11"/>
    <p:sldId id="385" r:id="rId12"/>
    <p:sldId id="428" r:id="rId13"/>
    <p:sldId id="387" r:id="rId14"/>
    <p:sldId id="440" r:id="rId15"/>
    <p:sldId id="442" r:id="rId16"/>
    <p:sldId id="388" r:id="rId17"/>
    <p:sldId id="390" r:id="rId18"/>
    <p:sldId id="391" r:id="rId19"/>
    <p:sldId id="448" r:id="rId20"/>
    <p:sldId id="392" r:id="rId21"/>
    <p:sldId id="445" r:id="rId22"/>
    <p:sldId id="398" r:id="rId23"/>
    <p:sldId id="399" r:id="rId24"/>
    <p:sldId id="400" r:id="rId25"/>
    <p:sldId id="336" r:id="rId26"/>
    <p:sldId id="402" r:id="rId27"/>
    <p:sldId id="414" r:id="rId28"/>
    <p:sldId id="407" r:id="rId29"/>
    <p:sldId id="439" r:id="rId30"/>
    <p:sldId id="410" r:id="rId31"/>
    <p:sldId id="411" r:id="rId32"/>
    <p:sldId id="412" r:id="rId33"/>
    <p:sldId id="413" r:id="rId34"/>
    <p:sldId id="415" r:id="rId35"/>
    <p:sldId id="416" r:id="rId36"/>
    <p:sldId id="438" r:id="rId37"/>
    <p:sldId id="437" r:id="rId38"/>
    <p:sldId id="430" r:id="rId39"/>
    <p:sldId id="420" r:id="rId40"/>
    <p:sldId id="421" r:id="rId41"/>
    <p:sldId id="444" r:id="rId42"/>
    <p:sldId id="443" r:id="rId43"/>
    <p:sldId id="446" r:id="rId44"/>
    <p:sldId id="447" r:id="rId45"/>
    <p:sldId id="422" r:id="rId46"/>
    <p:sldId id="423" r:id="rId47"/>
    <p:sldId id="425" r:id="rId48"/>
    <p:sldId id="426" r:id="rId49"/>
    <p:sldId id="435" r:id="rId50"/>
    <p:sldId id="368" r:id="rId51"/>
    <p:sldId id="441" r:id="rId52"/>
  </p:sldIdLst>
  <p:sldSz cx="12192000" cy="6858000"/>
  <p:notesSz cx="6797675" cy="9926638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14865"/>
    <a:srgbClr val="FFFFFF"/>
    <a:srgbClr val="A5AEB9"/>
    <a:srgbClr val="5F7187"/>
    <a:srgbClr val="610303"/>
    <a:srgbClr val="31C2DF"/>
    <a:srgbClr val="82B0CC"/>
    <a:srgbClr val="4D8FB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4606" autoAdjust="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FB1FE-9661-484F-A3F4-A28076CBD086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CB6D9-8422-47B9-A6AD-378C452C65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2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634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2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59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92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6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189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1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99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61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463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1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06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65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640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90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840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106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65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0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8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1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7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368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89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9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0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4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63623" y="2099662"/>
            <a:ext cx="9655728" cy="923330"/>
          </a:xfrm>
          <a:prstGeom prst="rect">
            <a:avLst/>
          </a:prstGeom>
          <a:solidFill>
            <a:srgbClr val="31486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第七章 串行通信技术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26410" y="4950086"/>
            <a:ext cx="4139181" cy="276999"/>
            <a:chOff x="3675005" y="4950086"/>
            <a:chExt cx="4139181" cy="276999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C23E139E-6490-4619-BC23-1278360B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256" y="4950086"/>
              <a:ext cx="268165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  <a:ea typeface="微软雅黑"/>
                  <a:sym typeface="Arial"/>
                </a:rPr>
                <a:t>电气学院实验中心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5C28C4B-295F-427E-97BE-5B976946F29D}"/>
                </a:ext>
              </a:extLst>
            </p:cNvPr>
            <p:cNvCxnSpPr/>
            <p:nvPr/>
          </p:nvCxnSpPr>
          <p:spPr>
            <a:xfrm flipH="1">
              <a:off x="3675005" y="5057807"/>
              <a:ext cx="610790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C2FDB96-8147-4A79-9269-76F1E31F645A}"/>
                </a:ext>
              </a:extLst>
            </p:cNvPr>
            <p:cNvCxnSpPr/>
            <p:nvPr/>
          </p:nvCxnSpPr>
          <p:spPr>
            <a:xfrm>
              <a:off x="7203396" y="5057807"/>
              <a:ext cx="610790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F0AE1546-F1A7-4AD3-A1CF-E0FC1F37E09A}"/>
              </a:ext>
            </a:extLst>
          </p:cNvPr>
          <p:cNvSpPr/>
          <p:nvPr/>
        </p:nvSpPr>
        <p:spPr>
          <a:xfrm rot="4499273">
            <a:off x="1511166" y="231006"/>
            <a:ext cx="1607419" cy="1385706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9" name="等腰三角形 198">
            <a:extLst>
              <a:ext uri="{FF2B5EF4-FFF2-40B4-BE49-F238E27FC236}">
                <a16:creationId xmlns:a16="http://schemas.microsoft.com/office/drawing/2014/main" id="{E119EE2D-2DDC-4BDC-8023-53213D15A010}"/>
              </a:ext>
            </a:extLst>
          </p:cNvPr>
          <p:cNvSpPr/>
          <p:nvPr/>
        </p:nvSpPr>
        <p:spPr>
          <a:xfrm rot="18665383">
            <a:off x="10422453" y="4319379"/>
            <a:ext cx="1463240" cy="126141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0" name="等腰三角形 199">
            <a:extLst>
              <a:ext uri="{FF2B5EF4-FFF2-40B4-BE49-F238E27FC236}">
                <a16:creationId xmlns:a16="http://schemas.microsoft.com/office/drawing/2014/main" id="{5C186AE1-013F-4ACB-9141-5EB620591E71}"/>
              </a:ext>
            </a:extLst>
          </p:cNvPr>
          <p:cNvSpPr/>
          <p:nvPr/>
        </p:nvSpPr>
        <p:spPr>
          <a:xfrm rot="961450">
            <a:off x="11233554" y="6038168"/>
            <a:ext cx="798333" cy="688218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等腰三角形 200">
            <a:extLst>
              <a:ext uri="{FF2B5EF4-FFF2-40B4-BE49-F238E27FC236}">
                <a16:creationId xmlns:a16="http://schemas.microsoft.com/office/drawing/2014/main" id="{6E2EAD45-83C8-4B49-A507-241CE4DE8969}"/>
              </a:ext>
            </a:extLst>
          </p:cNvPr>
          <p:cNvSpPr/>
          <p:nvPr/>
        </p:nvSpPr>
        <p:spPr>
          <a:xfrm rot="7947741">
            <a:off x="400932" y="1199831"/>
            <a:ext cx="1209165" cy="104238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文本框 23"/>
          <p:cNvSpPr txBox="1">
            <a:spLocks noChangeArrowheads="1"/>
          </p:cNvSpPr>
          <p:nvPr/>
        </p:nvSpPr>
        <p:spPr bwMode="auto">
          <a:xfrm>
            <a:off x="1601934" y="3700065"/>
            <a:ext cx="91977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Century Gothic" pitchFamily="34" charset="0"/>
                <a:cs typeface="Arial" charset="0"/>
              </a:rPr>
              <a:t>Cortex-M4</a:t>
            </a:r>
            <a:r>
              <a:rPr lang="zh-CN" altLang="en-US" sz="3200" b="1" dirty="0">
                <a:solidFill>
                  <a:srgbClr val="FF0000"/>
                </a:solidFill>
                <a:latin typeface="Century Gothic" pitchFamily="34" charset="0"/>
                <a:cs typeface="Arial" charset="0"/>
              </a:rPr>
              <a:t>微控制器</a:t>
            </a:r>
            <a:r>
              <a:rPr lang="en-AU" altLang="zh-CN" sz="3200" b="1" dirty="0">
                <a:solidFill>
                  <a:srgbClr val="FF0000"/>
                </a:solidFill>
              </a:rPr>
              <a:t> </a:t>
            </a:r>
            <a:r>
              <a:rPr lang="en-AU" altLang="zh-CN" sz="3200" b="1" dirty="0">
                <a:solidFill>
                  <a:srgbClr val="FF0000"/>
                </a:solidFill>
                <a:latin typeface="+mj-lt"/>
              </a:rPr>
              <a:t>TM4C123GH6PM</a:t>
            </a:r>
            <a:r>
              <a:rPr lang="zh-CN" altLang="en-US" sz="3200" b="1" dirty="0">
                <a:solidFill>
                  <a:srgbClr val="FF0000"/>
                </a:solidFill>
                <a:latin typeface="+mj-lt"/>
              </a:rPr>
              <a:t>通信技术</a:t>
            </a:r>
          </a:p>
        </p:txBody>
      </p:sp>
    </p:spTree>
    <p:extLst>
      <p:ext uri="{BB962C8B-B14F-4D97-AF65-F5344CB8AC3E}">
        <p14:creationId xmlns:p14="http://schemas.microsoft.com/office/powerpoint/2010/main" val="339802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99" grpId="0" animBg="1"/>
      <p:bldP spid="200" grpId="0" animBg="1"/>
      <p:bldP spid="20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7808" y="861714"/>
            <a:ext cx="466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五、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MSB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和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LSB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传输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4190" y="16998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最高有效位</a:t>
            </a:r>
            <a:r>
              <a:rPr lang="en-US" altLang="zh-CN" b="1" dirty="0"/>
              <a:t>(</a:t>
            </a:r>
            <a:r>
              <a:rPr lang="en-US" altLang="zh-CN" dirty="0"/>
              <a:t>most significant bit, </a:t>
            </a:r>
            <a:r>
              <a:rPr lang="en-US" altLang="zh-CN" b="1" dirty="0"/>
              <a:t>MSB)</a:t>
            </a:r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最低有效位</a:t>
            </a:r>
            <a:r>
              <a:rPr lang="en-US" altLang="zh-CN" b="1" dirty="0"/>
              <a:t>(</a:t>
            </a:r>
            <a:r>
              <a:rPr lang="en-US" altLang="zh-CN" dirty="0"/>
              <a:t>least significant bit, </a:t>
            </a:r>
            <a:r>
              <a:rPr lang="en-US" altLang="zh-CN" b="1" dirty="0"/>
              <a:t>LSB)</a:t>
            </a:r>
            <a:endParaRPr lang="zh-CN" altLang="en-US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2873"/>
              </p:ext>
            </p:extLst>
          </p:nvPr>
        </p:nvGraphicFramePr>
        <p:xfrm>
          <a:off x="4269769" y="3282323"/>
          <a:ext cx="4827848" cy="43060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603481">
                  <a:extLst>
                    <a:ext uri="{9D8B030D-6E8A-4147-A177-3AD203B41FA5}">
                      <a16:colId xmlns:a16="http://schemas.microsoft.com/office/drawing/2014/main" val="867093846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893501354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1986103211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1185771332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2274474513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4086133441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1968727494"/>
                    </a:ext>
                  </a:extLst>
                </a:gridCol>
                <a:gridCol w="603481">
                  <a:extLst>
                    <a:ext uri="{9D8B030D-6E8A-4147-A177-3AD203B41FA5}">
                      <a16:colId xmlns:a16="http://schemas.microsoft.com/office/drawing/2014/main" val="1089029501"/>
                    </a:ext>
                  </a:extLst>
                </a:gridCol>
              </a:tblGrid>
              <a:tr h="215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833608"/>
                  </a:ext>
                </a:extLst>
              </a:tr>
              <a:tr h="215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2680243"/>
                  </a:ext>
                </a:extLst>
              </a:tr>
            </a:tbl>
          </a:graphicData>
        </a:graphic>
      </p:graphicFrame>
      <p:pic>
        <p:nvPicPr>
          <p:cNvPr id="11" name="图片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0245" y="4284794"/>
            <a:ext cx="3677994" cy="13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07" y="4492298"/>
            <a:ext cx="6056374" cy="7068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69769" y="2850419"/>
            <a:ext cx="53572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MSB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72441" y="2850419"/>
            <a:ext cx="53572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C000"/>
                </a:solidFill>
              </a:rPr>
              <a:t>LSB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0245" y="3117858"/>
            <a:ext cx="2492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例如：一个字节数据：</a:t>
            </a:r>
          </a:p>
        </p:txBody>
      </p:sp>
    </p:spTree>
    <p:extLst>
      <p:ext uri="{BB962C8B-B14F-4D97-AF65-F5344CB8AC3E}">
        <p14:creationId xmlns:p14="http://schemas.microsoft.com/office/powerpoint/2010/main" val="14141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7808" y="861714"/>
            <a:ext cx="466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六、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FIFO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缓冲区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5635" y="1384934"/>
            <a:ext cx="109231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    </a:t>
            </a:r>
            <a:r>
              <a:rPr lang="en-US" altLang="zh-CN" sz="2000" b="1" dirty="0"/>
              <a:t>First Input First Output</a:t>
            </a:r>
            <a:r>
              <a:rPr lang="zh-CN" altLang="en-US" sz="2000" b="1" dirty="0"/>
              <a:t>，先入先出队列，先进入的数据会先处理。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25" y="2495281"/>
            <a:ext cx="4662975" cy="39957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87186" y="4001996"/>
            <a:ext cx="4544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000" b="1" dirty="0">
                <a:solidFill>
                  <a:srgbClr val="FFC000"/>
                </a:solidFill>
              </a:rPr>
              <a:t>用作输入输出缓冲区，可节省系统资源</a:t>
            </a:r>
          </a:p>
        </p:txBody>
      </p:sp>
    </p:spTree>
    <p:extLst>
      <p:ext uri="{BB962C8B-B14F-4D97-AF65-F5344CB8AC3E}">
        <p14:creationId xmlns:p14="http://schemas.microsoft.com/office/powerpoint/2010/main" val="237970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02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88464" y="2809389"/>
            <a:ext cx="718659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6000" b="1" dirty="0">
                <a:solidFill>
                  <a:srgbClr val="314865"/>
                </a:solidFill>
                <a:latin typeface="+mn-ea"/>
              </a:rPr>
              <a:t>异步串行通信</a:t>
            </a:r>
            <a:r>
              <a:rPr lang="en-US" altLang="zh-CN" sz="6000" b="1" dirty="0">
                <a:solidFill>
                  <a:srgbClr val="314865"/>
                </a:solidFill>
                <a:latin typeface="+mn-ea"/>
              </a:rPr>
              <a:t>UART</a:t>
            </a:r>
            <a:endParaRPr lang="zh-CN" altLang="en-US" sz="60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sym typeface="Arial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4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23607" y="1138688"/>
            <a:ext cx="11492738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57200">
              <a:lnSpc>
                <a:spcPct val="150000"/>
              </a:lnSpc>
            </a:pPr>
            <a:r>
              <a:rPr lang="zh-CN" altLang="zh-CN" dirty="0"/>
              <a:t>UART通用异步收发器(Universal Asynchronous Receiver/Transmitter) </a:t>
            </a:r>
            <a:br>
              <a:rPr lang="zh-CN" altLang="zh-CN" dirty="0">
                <a:solidFill>
                  <a:srgbClr val="FFFF00"/>
                </a:solidFill>
              </a:rPr>
            </a:br>
            <a:r>
              <a:rPr lang="en-US" altLang="zh-CN" dirty="0">
                <a:solidFill>
                  <a:srgbClr val="FFFF00"/>
                </a:solidFill>
              </a:rPr>
              <a:t>    </a:t>
            </a:r>
            <a:r>
              <a:rPr lang="en-US" altLang="zh-CN" dirty="0"/>
              <a:t>UART</a:t>
            </a:r>
            <a:r>
              <a:rPr lang="zh-CN" altLang="en-US" dirty="0"/>
              <a:t>模块将微处理器内部的并行数据转换为串行数据，通过串行总线</a:t>
            </a:r>
            <a:r>
              <a:rPr lang="en-US" altLang="zh-CN" b="1" dirty="0" err="1"/>
              <a:t>UnTX</a:t>
            </a:r>
            <a:r>
              <a:rPr lang="zh-CN" altLang="en-US" dirty="0"/>
              <a:t>以异步通信的方式发送出去；另一方面它也可以接收</a:t>
            </a:r>
            <a:r>
              <a:rPr lang="en-US" altLang="zh-CN" b="1" dirty="0" err="1"/>
              <a:t>UnRX</a:t>
            </a:r>
            <a:r>
              <a:rPr lang="zh-CN" altLang="en-US" dirty="0"/>
              <a:t>总线上的串行数据，转换为并行数据后返回给微处理器进行处理。</a:t>
            </a:r>
            <a:r>
              <a:rPr lang="en-US" altLang="zh-CN" dirty="0"/>
              <a:t>UART</a:t>
            </a:r>
            <a:r>
              <a:rPr lang="zh-CN" altLang="en-US" dirty="0"/>
              <a:t>总线采用双向通信，可以实现全双工的发送和接收。</a:t>
            </a:r>
            <a:endParaRPr lang="en-US" altLang="zh-CN" dirty="0"/>
          </a:p>
          <a:p>
            <a:pPr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几乎所有的</a:t>
            </a:r>
            <a:r>
              <a:rPr lang="en-US" altLang="zh-CN" dirty="0"/>
              <a:t>MCU</a:t>
            </a:r>
            <a:r>
              <a:rPr lang="zh-CN" altLang="en-US" dirty="0"/>
              <a:t>都把</a:t>
            </a:r>
            <a:r>
              <a:rPr lang="en-US" altLang="zh-CN" dirty="0"/>
              <a:t>UART</a:t>
            </a:r>
            <a:r>
              <a:rPr lang="zh-CN" altLang="en-US" dirty="0"/>
              <a:t>作为一个最基本的通信接口，用来实现与其他嵌入式设备或</a:t>
            </a:r>
            <a:r>
              <a:rPr lang="en-US" altLang="zh-CN" dirty="0"/>
              <a:t>PC</a:t>
            </a:r>
            <a:r>
              <a:rPr lang="zh-CN" altLang="en-US" dirty="0"/>
              <a:t>的数据通信（点对点）。</a:t>
            </a:r>
            <a:r>
              <a:rPr lang="zh-CN" altLang="zh-CN" dirty="0"/>
              <a:t>有一些比较高档的UART还提供输入输出数据的缓冲区。</a:t>
            </a:r>
            <a:endParaRPr lang="en-US" altLang="zh-CN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3136" y="4401525"/>
            <a:ext cx="3162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9976" y="4401525"/>
            <a:ext cx="4014114" cy="110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13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64616" y="615468"/>
            <a:ext cx="1139974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lang="en-US" altLang="zh-CN" sz="2000" b="1" dirty="0" err="1">
                <a:solidFill>
                  <a:srgbClr val="00B050"/>
                </a:solidFill>
                <a:latin typeface="+mn-ea"/>
              </a:rPr>
              <a:t>Tiva</a:t>
            </a:r>
            <a:r>
              <a:rPr lang="zh-CN" altLang="en-US" sz="2000" b="1" dirty="0">
                <a:solidFill>
                  <a:srgbClr val="00B050"/>
                </a:solidFill>
                <a:latin typeface="+mn-ea"/>
              </a:rPr>
              <a:t>微处理器的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UART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      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</a:rPr>
              <a:t>Tiva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微控制器配备了多达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8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路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UART</a:t>
            </a:r>
          </a:p>
        </p:txBody>
      </p:sp>
      <p:sp>
        <p:nvSpPr>
          <p:cNvPr id="9" name="矩形 8"/>
          <p:cNvSpPr/>
          <p:nvPr/>
        </p:nvSpPr>
        <p:spPr>
          <a:xfrm>
            <a:off x="1566924" y="1658324"/>
            <a:ext cx="105280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 配备可编程波特率发生器，能够达到</a:t>
            </a:r>
            <a:r>
              <a:rPr lang="en-US" altLang="zh-CN" dirty="0"/>
              <a:t>5Mbps</a:t>
            </a:r>
            <a:r>
              <a:rPr lang="zh-CN" altLang="en-US" dirty="0"/>
              <a:t>（</a:t>
            </a:r>
            <a:r>
              <a:rPr lang="en-US" altLang="zh-CN" dirty="0"/>
              <a:t>16 </a:t>
            </a:r>
            <a:r>
              <a:rPr lang="zh-CN" altLang="en-US" dirty="0"/>
              <a:t>分频）的常规速度以及</a:t>
            </a:r>
            <a:r>
              <a:rPr lang="en-US" altLang="zh-CN" dirty="0"/>
              <a:t>10Mbps </a:t>
            </a:r>
            <a:r>
              <a:rPr lang="zh-CN" altLang="en-US" dirty="0"/>
              <a:t>的最高速度（</a:t>
            </a:r>
            <a:r>
              <a:rPr lang="en-US" altLang="zh-CN" dirty="0"/>
              <a:t>8 </a:t>
            </a:r>
            <a:r>
              <a:rPr lang="zh-CN" altLang="en-US" dirty="0"/>
              <a:t>分频）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每路</a:t>
            </a:r>
            <a:r>
              <a:rPr lang="en-US" altLang="zh-CN" dirty="0"/>
              <a:t>USART </a:t>
            </a:r>
            <a:r>
              <a:rPr lang="zh-CN" altLang="en-US" dirty="0"/>
              <a:t>都具有 </a:t>
            </a:r>
            <a:r>
              <a:rPr lang="en-US" altLang="zh-CN" dirty="0"/>
              <a:t>16</a:t>
            </a:r>
            <a:r>
              <a:rPr lang="zh-CN" altLang="en-US" dirty="0"/>
              <a:t>*</a:t>
            </a:r>
            <a:r>
              <a:rPr lang="en-US" altLang="zh-CN" dirty="0"/>
              <a:t>8 </a:t>
            </a:r>
            <a:r>
              <a:rPr lang="zh-CN" altLang="en-US" dirty="0"/>
              <a:t>的发送和接收缓冲区</a:t>
            </a:r>
            <a:r>
              <a:rPr lang="en-US" altLang="zh-CN" dirty="0"/>
              <a:t>FIFO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 </a:t>
            </a:r>
            <a:r>
              <a:rPr lang="en-US" altLang="zh-CN" dirty="0"/>
              <a:t>FIFO </a:t>
            </a:r>
            <a:r>
              <a:rPr lang="zh-CN" altLang="en-US" dirty="0"/>
              <a:t>长度可编程，提供常规的双缓冲接口来实现</a:t>
            </a:r>
            <a:r>
              <a:rPr lang="en-US" altLang="zh-CN" dirty="0"/>
              <a:t>1</a:t>
            </a:r>
            <a:r>
              <a:rPr lang="zh-CN" altLang="en-US" dirty="0"/>
              <a:t>字节的深操作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</a:t>
            </a:r>
            <a:r>
              <a:rPr lang="en-US" altLang="zh-CN" dirty="0"/>
              <a:t>FIFO </a:t>
            </a:r>
            <a:r>
              <a:rPr lang="zh-CN" altLang="en-US" dirty="0"/>
              <a:t>的触发深度可以为</a:t>
            </a:r>
            <a:r>
              <a:rPr lang="en-US" altLang="zh-CN" dirty="0"/>
              <a:t>1/8,1/4,1/2,3/4,7/8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含开始，停止，校验的标准异步通信位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断线的产生和检测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提供</a:t>
            </a:r>
            <a:r>
              <a:rPr lang="en-US" altLang="zh-CN" dirty="0"/>
              <a:t>IrDA SIR </a:t>
            </a:r>
            <a:r>
              <a:rPr lang="zh-CN" altLang="en-US" dirty="0"/>
              <a:t>编码器</a:t>
            </a:r>
            <a:r>
              <a:rPr lang="en-US" altLang="zh-CN" dirty="0"/>
              <a:t>/</a:t>
            </a:r>
            <a:r>
              <a:rPr lang="zh-CN" altLang="en-US" dirty="0"/>
              <a:t>解码器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对</a:t>
            </a:r>
            <a:r>
              <a:rPr lang="en-US" altLang="zh-CN" dirty="0"/>
              <a:t>ISO7816 </a:t>
            </a:r>
            <a:r>
              <a:rPr lang="zh-CN" altLang="en-US" dirty="0"/>
              <a:t>智能卡通讯的支持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调制解调器流控制（仅</a:t>
            </a:r>
            <a:r>
              <a:rPr lang="en-US" altLang="zh-CN" dirty="0"/>
              <a:t>UART1</a:t>
            </a:r>
            <a:r>
              <a:rPr lang="zh-CN" altLang="en-US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 支持 </a:t>
            </a:r>
            <a:r>
              <a:rPr lang="en-US" altLang="zh-CN" dirty="0"/>
              <a:t>9 </a:t>
            </a:r>
            <a:r>
              <a:rPr lang="zh-CN" altLang="en-US" dirty="0"/>
              <a:t>位的</a:t>
            </a:r>
            <a:r>
              <a:rPr lang="en-AU" altLang="zh-CN" dirty="0"/>
              <a:t>EIA-485</a:t>
            </a:r>
          </a:p>
        </p:txBody>
      </p:sp>
    </p:spTree>
    <p:extLst>
      <p:ext uri="{BB962C8B-B14F-4D97-AF65-F5344CB8AC3E}">
        <p14:creationId xmlns:p14="http://schemas.microsoft.com/office/powerpoint/2010/main" val="39898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64616" y="615468"/>
            <a:ext cx="1139974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zh-CN" altLang="en-US" sz="2000" b="1" dirty="0">
                <a:solidFill>
                  <a:srgbClr val="00B050"/>
                </a:solidFill>
                <a:latin typeface="+mn-ea"/>
              </a:rPr>
              <a:t>管脚</a:t>
            </a:r>
            <a:endParaRPr lang="en-US" altLang="zh-CN" sz="20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54" y="1188452"/>
            <a:ext cx="8416637" cy="55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内容占位符 2"/>
          <p:cNvSpPr txBox="1">
            <a:spLocks/>
          </p:cNvSpPr>
          <p:nvPr/>
        </p:nvSpPr>
        <p:spPr>
          <a:xfrm>
            <a:off x="287238" y="854978"/>
            <a:ext cx="8160571" cy="4184613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5000" b="1" dirty="0">
                <a:solidFill>
                  <a:srgbClr val="00B050"/>
                </a:solidFill>
                <a:latin typeface="+mn-ea"/>
              </a:rPr>
              <a:t>三、</a:t>
            </a:r>
            <a:r>
              <a:rPr lang="en-US" altLang="zh-CN" sz="50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zh-CN" altLang="en-US" sz="5000" b="1" dirty="0">
                <a:solidFill>
                  <a:srgbClr val="00B050"/>
                </a:solidFill>
                <a:latin typeface="+mn-ea"/>
              </a:rPr>
              <a:t>基本原理：</a:t>
            </a:r>
            <a:endParaRPr lang="en-US" altLang="zh-CN" sz="5000" b="1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4500" dirty="0">
                <a:latin typeface="+mn-ea"/>
              </a:rPr>
              <a:t>     空闲时为高电平</a:t>
            </a:r>
            <a:endParaRPr lang="en-US" altLang="zh-CN" sz="4500" dirty="0"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4500" dirty="0">
                <a:latin typeface="+mn-ea"/>
              </a:rPr>
              <a:t>     </a:t>
            </a:r>
            <a:r>
              <a:rPr lang="zh-CN" altLang="en-US" sz="4500" dirty="0">
                <a:latin typeface="+mn-ea"/>
              </a:rPr>
              <a:t>传输：首先要约定通信协议，包括每一帧的位数、波特率，校验位等。</a:t>
            </a:r>
            <a:endParaRPr lang="en-US" altLang="zh-CN" sz="4500" dirty="0"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4500" dirty="0">
                <a:latin typeface="+mn-ea"/>
              </a:rPr>
              <a:t>           协议确定后每一帧是固定的：</a:t>
            </a:r>
            <a:endParaRPr lang="en-US" altLang="zh-CN" sz="4500" dirty="0"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4500" dirty="0">
                <a:latin typeface="+mn-ea"/>
                <a:ea typeface="微软雅黑" panose="020B0503020204020204" pitchFamily="34" charset="-122"/>
              </a:rPr>
              <a:t>           </a:t>
            </a:r>
            <a:r>
              <a:rPr lang="en-US" altLang="zh-CN" sz="4500" dirty="0">
                <a:latin typeface="Century Gothic"/>
                <a:ea typeface="微软雅黑" panose="020B0503020204020204" pitchFamily="34" charset="-122"/>
              </a:rPr>
              <a:t>—— </a:t>
            </a:r>
            <a:r>
              <a:rPr lang="en-US" altLang="zh-CN" sz="4500" dirty="0">
                <a:latin typeface="+mn-ea"/>
              </a:rPr>
              <a:t>5~8</a:t>
            </a:r>
            <a:r>
              <a:rPr lang="zh-CN" altLang="en-US" sz="4500" dirty="0">
                <a:latin typeface="+mn-ea"/>
              </a:rPr>
              <a:t>位数据位</a:t>
            </a:r>
            <a:endParaRPr lang="en-US" altLang="zh-CN" sz="4500" dirty="0">
              <a:latin typeface="+mn-ea"/>
            </a:endParaRPr>
          </a:p>
          <a:p>
            <a:pPr marL="0" lvl="2" indent="-228600">
              <a:lnSpc>
                <a:spcPct val="170000"/>
              </a:lnSpc>
              <a:spcBef>
                <a:spcPts val="500"/>
              </a:spcBef>
              <a:defRPr/>
            </a:pPr>
            <a:r>
              <a:rPr lang="zh-CN" altLang="en-US" sz="4500" dirty="0">
                <a:latin typeface="+mn-ea"/>
              </a:rPr>
              <a:t>           </a:t>
            </a:r>
            <a:r>
              <a:rPr lang="en-US" altLang="zh-CN" sz="4500" dirty="0">
                <a:latin typeface="Century Gothic"/>
                <a:ea typeface="微软雅黑" panose="020B0503020204020204" pitchFamily="34" charset="-122"/>
              </a:rPr>
              <a:t>——</a:t>
            </a:r>
            <a:r>
              <a:rPr lang="zh-CN" altLang="en-US" sz="4500" dirty="0">
                <a:latin typeface="+mn-ea"/>
              </a:rPr>
              <a:t> 一个低电平标示一个字节传输的开始</a:t>
            </a:r>
            <a:endParaRPr lang="en-US" altLang="zh-CN" sz="4500" dirty="0">
              <a:latin typeface="+mn-ea"/>
            </a:endParaRPr>
          </a:p>
          <a:p>
            <a:pPr lvl="0" defTabSz="457200">
              <a:lnSpc>
                <a:spcPct val="170000"/>
              </a:lnSpc>
              <a:defRPr/>
            </a:pPr>
            <a:r>
              <a:rPr lang="en-US" altLang="zh-CN" sz="4500" dirty="0">
                <a:latin typeface="Century Gothic"/>
                <a:ea typeface="微软雅黑" panose="020B0503020204020204" pitchFamily="34" charset="-122"/>
              </a:rPr>
              <a:t>            ——</a:t>
            </a:r>
            <a:r>
              <a:rPr lang="zh-CN" altLang="en-US" sz="4500" dirty="0">
                <a:latin typeface="Century Gothic"/>
                <a:ea typeface="微软雅黑" panose="020B0503020204020204" pitchFamily="34" charset="-122"/>
              </a:rPr>
              <a:t>支持奇校验、偶校验、空格或者无校验位</a:t>
            </a:r>
          </a:p>
          <a:p>
            <a:pPr lvl="0" defTabSz="457200">
              <a:lnSpc>
                <a:spcPct val="170000"/>
              </a:lnSpc>
              <a:defRPr/>
            </a:pPr>
            <a:r>
              <a:rPr lang="en-US" altLang="zh-CN" sz="4500" dirty="0">
                <a:latin typeface="Century Gothic"/>
                <a:ea typeface="微软雅黑" panose="020B0503020204020204" pitchFamily="34" charset="-122"/>
              </a:rPr>
              <a:t>            ——1 </a:t>
            </a:r>
            <a:r>
              <a:rPr lang="zh-CN" altLang="en-US" sz="4500" dirty="0">
                <a:latin typeface="Century Gothic"/>
                <a:ea typeface="微软雅黑" panose="020B0503020204020204" pitchFamily="34" charset="-122"/>
              </a:rPr>
              <a:t>或者</a:t>
            </a:r>
            <a:r>
              <a:rPr lang="en-US" altLang="zh-CN" sz="4500" dirty="0">
                <a:latin typeface="Century Gothic"/>
                <a:ea typeface="微软雅黑" panose="020B0503020204020204" pitchFamily="34" charset="-122"/>
              </a:rPr>
              <a:t>2 </a:t>
            </a:r>
            <a:r>
              <a:rPr lang="zh-CN" altLang="en-US" sz="4500" dirty="0">
                <a:latin typeface="Century Gothic"/>
                <a:ea typeface="微软雅黑" panose="020B0503020204020204" pitchFamily="34" charset="-122"/>
              </a:rPr>
              <a:t>位的停止位（高电平）</a:t>
            </a:r>
            <a:endParaRPr lang="en-US" altLang="zh-CN" sz="4500" dirty="0">
              <a:latin typeface="Century Gothic"/>
              <a:ea typeface="微软雅黑" panose="020B0503020204020204" pitchFamily="34" charset="-122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900" dirty="0">
              <a:latin typeface="+mn-ea"/>
            </a:endParaRPr>
          </a:p>
          <a:p>
            <a:pPr marL="0" lvl="2" indent="-228600">
              <a:lnSpc>
                <a:spcPct val="150000"/>
              </a:lnSpc>
              <a:spcBef>
                <a:spcPts val="500"/>
              </a:spcBef>
              <a:defRPr/>
            </a:pPr>
            <a:endParaRPr lang="en-US" altLang="zh-CN" sz="2900" dirty="0">
              <a:latin typeface="+mn-ea"/>
            </a:endParaRPr>
          </a:p>
          <a:p>
            <a:pPr marL="0" lvl="2" indent="-228600">
              <a:lnSpc>
                <a:spcPct val="150000"/>
              </a:lnSpc>
              <a:spcBef>
                <a:spcPts val="500"/>
              </a:spcBef>
              <a:defRPr/>
            </a:pPr>
            <a:endParaRPr lang="en-US" altLang="zh-CN" sz="2900" dirty="0">
              <a:latin typeface="+mn-ea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900" dirty="0">
              <a:latin typeface="+mn-ea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900" dirty="0">
              <a:latin typeface="+mn-ea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defRPr/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19" y="4932829"/>
            <a:ext cx="5617208" cy="15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64303" y="1354579"/>
            <a:ext cx="1094298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defTabSz="457200">
              <a:lnSpc>
                <a:spcPct val="150000"/>
              </a:lnSpc>
              <a:defRPr/>
            </a:pPr>
            <a:r>
              <a:rPr lang="zh-CN" altLang="en-US" dirty="0">
                <a:latin typeface="+mn-ea"/>
              </a:rPr>
              <a:t>波特率除数是一个</a:t>
            </a:r>
            <a:r>
              <a:rPr lang="en-US" altLang="zh-CN" dirty="0">
                <a:latin typeface="+mn-ea"/>
              </a:rPr>
              <a:t>22 </a:t>
            </a:r>
            <a:r>
              <a:rPr lang="zh-CN" altLang="en-US" dirty="0">
                <a:latin typeface="+mn-ea"/>
              </a:rPr>
              <a:t>位的数字，由</a:t>
            </a:r>
            <a:r>
              <a:rPr lang="en-US" altLang="zh-CN" dirty="0">
                <a:latin typeface="+mn-ea"/>
              </a:rPr>
              <a:t>16 </a:t>
            </a:r>
            <a:r>
              <a:rPr lang="zh-CN" altLang="en-US" dirty="0">
                <a:latin typeface="+mn-ea"/>
              </a:rPr>
              <a:t>位的整数部分和</a:t>
            </a:r>
            <a:r>
              <a:rPr lang="en-US" altLang="zh-CN" dirty="0">
                <a:latin typeface="+mn-ea"/>
              </a:rPr>
              <a:t>6 </a:t>
            </a:r>
            <a:r>
              <a:rPr lang="zh-CN" altLang="en-US" dirty="0">
                <a:latin typeface="+mn-ea"/>
              </a:rPr>
              <a:t>位的小数部分组成。波特率发生器可以使用这两个部分组成的数字决定位周期。</a:t>
            </a:r>
            <a:endParaRPr lang="en-US" altLang="zh-CN" dirty="0">
              <a:latin typeface="+mn-ea"/>
            </a:endParaRPr>
          </a:p>
          <a:p>
            <a:pPr lvl="0" defTabSz="457200">
              <a:lnSpc>
                <a:spcPct val="150000"/>
              </a:lnSpc>
              <a:defRPr/>
            </a:pPr>
            <a:endParaRPr lang="en-US" altLang="zh-CN" dirty="0">
              <a:latin typeface="+mn-ea"/>
            </a:endParaRPr>
          </a:p>
          <a:p>
            <a:pPr lvl="0" defTabSz="457200">
              <a:lnSpc>
                <a:spcPct val="150000"/>
              </a:lnSpc>
              <a:defRPr/>
            </a:pPr>
            <a:r>
              <a:rPr lang="en-US" altLang="zh-CN" dirty="0">
                <a:latin typeface="+mn-ea"/>
              </a:rPr>
              <a:t>       </a:t>
            </a:r>
            <a:r>
              <a:rPr lang="zh-CN" altLang="zh-CN" dirty="0">
                <a:latin typeface="+mn-ea"/>
              </a:rPr>
              <a:t>波特率除数（</a:t>
            </a:r>
            <a:r>
              <a:rPr lang="en-US" altLang="zh-CN" dirty="0">
                <a:latin typeface="+mn-ea"/>
              </a:rPr>
              <a:t>BRD</a:t>
            </a:r>
            <a:r>
              <a:rPr lang="zh-CN" altLang="zh-CN" dirty="0">
                <a:latin typeface="+mn-ea"/>
              </a:rPr>
              <a:t>）和系统时钟有如下关系：</a:t>
            </a:r>
            <a:endParaRPr lang="en-US" altLang="zh-CN" dirty="0">
              <a:latin typeface="+mn-ea"/>
            </a:endParaRPr>
          </a:p>
          <a:p>
            <a:pPr lvl="0" defTabSz="457200">
              <a:lnSpc>
                <a:spcPct val="150000"/>
              </a:lnSpc>
              <a:defRPr/>
            </a:pPr>
            <a:r>
              <a:rPr lang="en-US" altLang="zh-CN" dirty="0">
                <a:latin typeface="+mn-ea"/>
              </a:rPr>
              <a:t>       BRD = BRDI + BRDF =UARTSysClk / (ClkDiv * Baud Rate)</a:t>
            </a:r>
          </a:p>
          <a:p>
            <a:pPr lvl="0" indent="457200" defTabSz="457200">
              <a:lnSpc>
                <a:spcPct val="150000"/>
              </a:lnSpc>
              <a:defRPr/>
            </a:pPr>
            <a:r>
              <a:rPr lang="zh-CN" altLang="en-US" dirty="0">
                <a:latin typeface="+mn-ea"/>
              </a:rPr>
              <a:t> 其中</a:t>
            </a:r>
            <a:r>
              <a:rPr lang="en-US" altLang="zh-CN" dirty="0" err="1">
                <a:latin typeface="+mn-ea"/>
              </a:rPr>
              <a:t>UARTSysClk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是连接到</a:t>
            </a:r>
            <a:r>
              <a:rPr lang="en-US" altLang="zh-CN" dirty="0">
                <a:latin typeface="+mn-ea"/>
              </a:rPr>
              <a:t>UART </a:t>
            </a:r>
            <a:r>
              <a:rPr lang="zh-CN" altLang="en-US" dirty="0">
                <a:latin typeface="+mn-ea"/>
              </a:rPr>
              <a:t>的系统时钟，</a:t>
            </a:r>
            <a:r>
              <a:rPr lang="en-US" altLang="zh-CN" dirty="0" err="1">
                <a:latin typeface="+mn-ea"/>
              </a:rPr>
              <a:t>ClkDiv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要么是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（如果</a:t>
            </a:r>
            <a:r>
              <a:rPr lang="en-US" altLang="zh-CN" dirty="0">
                <a:latin typeface="+mn-ea"/>
              </a:rPr>
              <a:t>UARTCTL </a:t>
            </a:r>
            <a:r>
              <a:rPr lang="zh-CN" altLang="en-US" dirty="0">
                <a:latin typeface="+mn-ea"/>
              </a:rPr>
              <a:t>中</a:t>
            </a:r>
            <a:r>
              <a:rPr lang="en-US" altLang="zh-CN" dirty="0">
                <a:latin typeface="+mn-ea"/>
              </a:rPr>
              <a:t>HSE</a:t>
            </a:r>
            <a:r>
              <a:rPr lang="zh-CN" altLang="en-US" dirty="0">
                <a:latin typeface="+mn-ea"/>
              </a:rPr>
              <a:t>清零）要么是</a:t>
            </a:r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（如果</a:t>
            </a:r>
            <a:r>
              <a:rPr lang="en-US" altLang="zh-CN" dirty="0">
                <a:latin typeface="+mn-ea"/>
              </a:rPr>
              <a:t>HSE </a:t>
            </a:r>
            <a:r>
              <a:rPr lang="zh-CN" altLang="en-US" dirty="0">
                <a:latin typeface="+mn-ea"/>
              </a:rPr>
              <a:t>置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）。它表示</a:t>
            </a:r>
            <a:r>
              <a:rPr lang="zh-CN" altLang="zh-CN" dirty="0">
                <a:latin typeface="+mn-ea"/>
              </a:rPr>
              <a:t>一个信号“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zh-CN" dirty="0">
                <a:latin typeface="+mn-ea"/>
              </a:rPr>
              <a:t>”或“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zh-CN" dirty="0">
                <a:latin typeface="+mn-ea"/>
              </a:rPr>
              <a:t>”持续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zh-CN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UART</a:t>
            </a:r>
            <a:r>
              <a:rPr lang="zh-CN" altLang="zh-CN" dirty="0">
                <a:latin typeface="+mn-ea"/>
              </a:rPr>
              <a:t>系统时钟周期；</a:t>
            </a:r>
            <a:r>
              <a:rPr lang="zh-CN" altLang="en-US" dirty="0">
                <a:latin typeface="+mn-ea"/>
              </a:rPr>
              <a:t>或者</a:t>
            </a:r>
            <a:r>
              <a:rPr lang="zh-CN" altLang="zh-CN" dirty="0">
                <a:latin typeface="+mn-ea"/>
              </a:rPr>
              <a:t>在高速模式下（</a:t>
            </a:r>
            <a:r>
              <a:rPr lang="en-US" altLang="zh-CN" dirty="0">
                <a:latin typeface="+mn-ea"/>
              </a:rPr>
              <a:t>UARTCTL </a:t>
            </a:r>
            <a:r>
              <a:rPr lang="zh-CN" altLang="zh-CN" dirty="0">
                <a:latin typeface="+mn-ea"/>
              </a:rPr>
              <a:t>寄存器中</a:t>
            </a:r>
            <a:r>
              <a:rPr lang="en-US" altLang="zh-CN" dirty="0">
                <a:latin typeface="+mn-ea"/>
              </a:rPr>
              <a:t>HSE</a:t>
            </a:r>
            <a:r>
              <a:rPr lang="zh-CN" altLang="zh-CN" dirty="0">
                <a:latin typeface="+mn-ea"/>
              </a:rPr>
              <a:t>置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zh-CN" dirty="0">
                <a:latin typeface="+mn-ea"/>
              </a:rPr>
              <a:t>）</a:t>
            </a:r>
            <a:r>
              <a:rPr lang="en-US" altLang="zh-CN" dirty="0" err="1">
                <a:latin typeface="+mn-ea"/>
              </a:rPr>
              <a:t>ClkDiv</a:t>
            </a:r>
            <a:r>
              <a:rPr lang="en-US" altLang="zh-CN" dirty="0">
                <a:latin typeface="+mn-ea"/>
              </a:rPr>
              <a:t>=8</a:t>
            </a:r>
            <a:r>
              <a:rPr lang="zh-CN" altLang="en-US" dirty="0">
                <a:latin typeface="+mn-ea"/>
              </a:rPr>
              <a:t>，持续</a:t>
            </a:r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UART</a:t>
            </a:r>
            <a:r>
              <a:rPr lang="zh-CN" altLang="en-US" dirty="0">
                <a:latin typeface="+mn-ea"/>
              </a:rPr>
              <a:t>系统时钟周期</a:t>
            </a:r>
            <a:r>
              <a:rPr lang="zh-CN" altLang="zh-CN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lvl="0" defTabSz="457200">
              <a:lnSpc>
                <a:spcPct val="150000"/>
              </a:lnSpc>
              <a:defRPr/>
            </a:pPr>
            <a:endParaRPr lang="en-US" altLang="zh-CN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9031" y="751834"/>
            <a:ext cx="57730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四、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Tiva-C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的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波特率产生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BE4985-CAB9-410E-BE1C-5BDC6FCD776A}"/>
              </a:ext>
            </a:extLst>
          </p:cNvPr>
          <p:cNvSpPr/>
          <p:nvPr/>
        </p:nvSpPr>
        <p:spPr>
          <a:xfrm>
            <a:off x="1024894" y="5186397"/>
            <a:ext cx="10142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+mn-ea"/>
              </a:rPr>
              <a:t>UARTSysClk</a:t>
            </a:r>
            <a:r>
              <a:rPr lang="zh-CN" altLang="en-US" dirty="0">
                <a:latin typeface="+mn-ea"/>
              </a:rPr>
              <a:t>为</a:t>
            </a:r>
            <a:r>
              <a:rPr lang="en-US" altLang="zh-CN" dirty="0" err="1">
                <a:latin typeface="+mn-ea"/>
              </a:rPr>
              <a:t>Uart</a:t>
            </a:r>
            <a:r>
              <a:rPr lang="zh-CN" altLang="en-US" dirty="0">
                <a:latin typeface="+mn-ea"/>
              </a:rPr>
              <a:t>时钟，可以通过寄存器</a:t>
            </a:r>
            <a:r>
              <a:rPr lang="en-US" altLang="zh-CN" dirty="0">
                <a:latin typeface="+mn-ea"/>
              </a:rPr>
              <a:t>UARTCC</a:t>
            </a:r>
            <a:r>
              <a:rPr lang="zh-CN" altLang="en-US" dirty="0">
                <a:latin typeface="+mn-ea"/>
              </a:rPr>
              <a:t>设置该时钟选择系统时钟或</a:t>
            </a:r>
            <a:r>
              <a:rPr lang="en-US" altLang="zh-CN" dirty="0">
                <a:latin typeface="+mn-ea"/>
              </a:rPr>
              <a:t>PIOSC</a:t>
            </a:r>
            <a:r>
              <a:rPr lang="zh-CN" altLang="en-US" dirty="0">
                <a:latin typeface="+mn-ea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2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19031" y="751834"/>
            <a:ext cx="4295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五、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Tiva-C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的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B050"/>
                </a:solidFill>
                <a:latin typeface="Century Gothic"/>
                <a:ea typeface="微软雅黑" panose="020B0503020204020204" pitchFamily="34" charset="-122"/>
              </a:rPr>
              <a:t>数据传送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5635" y="1398165"/>
            <a:ext cx="114715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latin typeface="Century Gothic"/>
                <a:ea typeface="微软雅黑" panose="020B0503020204020204" pitchFamily="34" charset="-122"/>
              </a:rPr>
              <a:t>       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数据接收和发送都保存在两个</a:t>
            </a:r>
            <a:r>
              <a:rPr lang="en-US" altLang="zh-CN" sz="2000" dirty="0">
                <a:latin typeface="Century Gothic"/>
                <a:ea typeface="微软雅黑" panose="020B0503020204020204" pitchFamily="34" charset="-122"/>
              </a:rPr>
              <a:t>16 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字节的</a:t>
            </a:r>
            <a:r>
              <a:rPr lang="en-US" altLang="zh-CN" sz="2000" dirty="0">
                <a:latin typeface="Century Gothic"/>
                <a:ea typeface="微软雅黑" panose="020B0503020204020204" pitchFamily="34" charset="-122"/>
              </a:rPr>
              <a:t>FIFO 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缓冲区中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Century Gothic"/>
              <a:ea typeface="微软雅黑" panose="020B0503020204020204" pitchFamily="34" charset="-122"/>
            </a:endParaRPr>
          </a:p>
          <a:p>
            <a:pPr lvl="0" defTabSz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      当数据写到发送缓冲区时</a:t>
            </a:r>
            <a:r>
              <a:rPr lang="en-US" altLang="zh-CN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UART </a:t>
            </a:r>
            <a:r>
              <a:rPr lang="zh-CN" altLang="en-US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标志寄存器的</a:t>
            </a:r>
            <a:r>
              <a:rPr lang="en-US" altLang="zh-CN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BUSY </a:t>
            </a:r>
            <a:r>
              <a:rPr lang="zh-CN" altLang="en-US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位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会立即被置为有效，并且在数据发送过程中保持有效状态。只有当发送缓冲区没有数据，并且包括发送位的最后一个字节也已经从数据位移寄存器发送出去，</a:t>
            </a:r>
            <a:r>
              <a:rPr lang="en-US" altLang="zh-CN" sz="2000" dirty="0">
                <a:latin typeface="Century Gothic"/>
                <a:ea typeface="微软雅黑" panose="020B0503020204020204" pitchFamily="34" charset="-122"/>
              </a:rPr>
              <a:t>BUSY 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位才会取消有效状态。</a:t>
            </a:r>
            <a:endParaRPr lang="en-US" altLang="zh-CN" sz="2000" dirty="0">
              <a:latin typeface="Century Gothic"/>
              <a:ea typeface="微软雅黑" panose="020B0503020204020204" pitchFamily="34" charset="-122"/>
            </a:endParaRPr>
          </a:p>
          <a:p>
            <a:pPr lvl="0" defTabSz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Century Gothic"/>
                <a:ea typeface="微软雅黑" panose="020B0503020204020204" pitchFamily="34" charset="-122"/>
              </a:rPr>
              <a:t>      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当接收器处于</a:t>
            </a:r>
            <a:r>
              <a:rPr lang="zh-CN" altLang="zh-CN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空闲状态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，并且数据输入变成</a:t>
            </a:r>
            <a:r>
              <a:rPr lang="zh-CN" altLang="zh-CN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低电平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，那么接收计数器开始运行而且数据会在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一定周期后</a:t>
            </a:r>
            <a:r>
              <a:rPr lang="zh-CN" altLang="zh-CN" sz="2000" dirty="0">
                <a:latin typeface="Century Gothic"/>
                <a:ea typeface="微软雅黑" panose="020B0503020204020204" pitchFamily="34" charset="-122"/>
              </a:rPr>
              <a:t>采样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Century Gothic"/>
              <a:ea typeface="微软雅黑" panose="020B0503020204020204" pitchFamily="34" charset="-122"/>
            </a:endParaRPr>
          </a:p>
          <a:p>
            <a:pPr lvl="0" defTabSz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      如果启用校验模式那么还会检查校验位。</a:t>
            </a:r>
            <a:endParaRPr lang="en-US" altLang="zh-CN" sz="2000" dirty="0">
              <a:latin typeface="Century Gothic"/>
              <a:ea typeface="微软雅黑" panose="020B0503020204020204" pitchFamily="34" charset="-122"/>
            </a:endParaRPr>
          </a:p>
          <a:p>
            <a:pPr lvl="0" defTabSz="457200"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2000" dirty="0">
                <a:latin typeface="Century Gothic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当</a:t>
            </a:r>
            <a:r>
              <a:rPr lang="en-US" altLang="zh-CN" sz="2000" dirty="0">
                <a:latin typeface="Century Gothic"/>
                <a:ea typeface="微软雅黑" panose="020B0503020204020204" pitchFamily="34" charset="-122"/>
              </a:rPr>
              <a:t>UnRx 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信号变成</a:t>
            </a:r>
            <a:r>
              <a:rPr lang="zh-CN" altLang="en-US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高电平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时候，会确认一个有效的</a:t>
            </a:r>
            <a:r>
              <a:rPr lang="zh-CN" altLang="en-US" sz="2000" dirty="0">
                <a:solidFill>
                  <a:srgbClr val="FF0000"/>
                </a:solidFill>
                <a:latin typeface="Century Gothic"/>
                <a:ea typeface="微软雅黑" panose="020B0503020204020204" pitchFamily="34" charset="-122"/>
              </a:rPr>
              <a:t>停止位</a:t>
            </a:r>
            <a:r>
              <a:rPr lang="zh-CN" altLang="en-US" sz="2000" dirty="0">
                <a:latin typeface="Century Gothic"/>
                <a:ea typeface="微软雅黑" panose="020B0503020204020204" pitchFamily="34" charset="-122"/>
              </a:rPr>
              <a:t>，否则会发生帧错误。</a:t>
            </a:r>
            <a:endParaRPr lang="en-US" altLang="zh-CN" sz="2000" dirty="0">
              <a:latin typeface="Century Gothic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000" dirty="0"/>
              <a:t>   </a:t>
            </a:r>
            <a:r>
              <a:rPr lang="en-US" altLang="zh-CN" sz="2000" dirty="0"/>
              <a:t>FIFO</a:t>
            </a:r>
            <a:r>
              <a:rPr lang="zh-CN" altLang="zh-CN" sz="2000" dirty="0"/>
              <a:t>的</a:t>
            </a:r>
            <a:r>
              <a:rPr lang="zh-CN" altLang="en-US" sz="2000" dirty="0"/>
              <a:t>触发深度</a:t>
            </a:r>
            <a:r>
              <a:rPr lang="zh-CN" altLang="zh-CN" sz="2000" dirty="0"/>
              <a:t>配置包</a:t>
            </a:r>
            <a:r>
              <a:rPr lang="zh-CN" altLang="en-US" sz="2000" dirty="0"/>
              <a:t>含</a:t>
            </a:r>
            <a:r>
              <a:rPr lang="en-US" altLang="zh-CN" sz="2000" dirty="0"/>
              <a:t>1/8,1/4,1/2,3/4,7/8</a:t>
            </a:r>
            <a:r>
              <a:rPr lang="zh-CN" altLang="en-US" sz="2000" dirty="0"/>
              <a:t>，复位时为</a:t>
            </a:r>
            <a:r>
              <a:rPr lang="en-US" altLang="zh-CN" sz="2000" dirty="0"/>
              <a:t>1/2</a:t>
            </a:r>
            <a:r>
              <a:rPr lang="zh-CN" altLang="en-US" sz="2000" dirty="0"/>
              <a:t>深度。</a:t>
            </a:r>
            <a:endParaRPr lang="en-US" altLang="zh-CN" sz="2000" dirty="0"/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66FF"/>
                </a:solidFill>
              </a:rPr>
              <a:t>   </a:t>
            </a:r>
            <a:r>
              <a:rPr lang="en-US" altLang="zh-CN" sz="2000" b="1" dirty="0" err="1">
                <a:solidFill>
                  <a:srgbClr val="0066FF"/>
                </a:solidFill>
              </a:rPr>
              <a:t>UARTFIFOLevelSet</a:t>
            </a:r>
            <a:r>
              <a:rPr lang="zh-CN" altLang="en-US" sz="2000" b="1" dirty="0">
                <a:solidFill>
                  <a:srgbClr val="0066FF"/>
                </a:solidFill>
              </a:rPr>
              <a:t>（</a:t>
            </a:r>
            <a:r>
              <a:rPr lang="fr-FR" altLang="zh-CN" sz="2000" b="1" dirty="0">
                <a:solidFill>
                  <a:srgbClr val="0066FF"/>
                </a:solidFill>
              </a:rPr>
              <a:t>ui32Base, ui32TxLevel, ui32RxLevel</a:t>
            </a:r>
            <a:r>
              <a:rPr lang="zh-CN" altLang="en-US" sz="2000" b="1" dirty="0">
                <a:solidFill>
                  <a:srgbClr val="0066FF"/>
                </a:solidFill>
              </a:rPr>
              <a:t>）</a:t>
            </a:r>
            <a:r>
              <a:rPr lang="en-US" altLang="zh-CN" sz="2000" b="1" dirty="0">
                <a:solidFill>
                  <a:srgbClr val="0066FF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7669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BA58FAE-AE43-4C8E-84E3-82445B14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24" y="1677881"/>
            <a:ext cx="7886330" cy="37137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0052580-8AD8-4CAD-9A24-E2C8A977B3ED}"/>
              </a:ext>
            </a:extLst>
          </p:cNvPr>
          <p:cNvSpPr/>
          <p:nvPr/>
        </p:nvSpPr>
        <p:spPr>
          <a:xfrm>
            <a:off x="419031" y="751834"/>
            <a:ext cx="4295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五、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Tiva-C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的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B050"/>
                </a:solidFill>
                <a:latin typeface="Century Gothic"/>
                <a:ea typeface="微软雅黑" panose="020B0503020204020204" pitchFamily="34" charset="-122"/>
              </a:rPr>
              <a:t>数据传送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18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BC30D2CB-87AC-4C73-ABE3-7A9188B6EE04}"/>
              </a:ext>
            </a:extLst>
          </p:cNvPr>
          <p:cNvGrpSpPr/>
          <p:nvPr/>
        </p:nvGrpSpPr>
        <p:grpSpPr>
          <a:xfrm>
            <a:off x="799845" y="852473"/>
            <a:ext cx="2758272" cy="837788"/>
            <a:chOff x="4602145" y="211015"/>
            <a:chExt cx="2758272" cy="837788"/>
          </a:xfrm>
        </p:grpSpPr>
        <p:sp>
          <p:nvSpPr>
            <p:cNvPr id="30" name="流程图: 终止 29">
              <a:extLst>
                <a:ext uri="{FF2B5EF4-FFF2-40B4-BE49-F238E27FC236}">
                  <a16:creationId xmlns:a16="http://schemas.microsoft.com/office/drawing/2014/main" id="{1F50B518-101A-4D4B-BCC9-8CAD6D51AA42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" name="流程图: 终止 30">
              <a:extLst>
                <a:ext uri="{FF2B5EF4-FFF2-40B4-BE49-F238E27FC236}">
                  <a16:creationId xmlns:a16="http://schemas.microsoft.com/office/drawing/2014/main" id="{D33146DD-C177-44DF-A10D-386B11E14434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流程图: 终止 31">
              <a:extLst>
                <a:ext uri="{FF2B5EF4-FFF2-40B4-BE49-F238E27FC236}">
                  <a16:creationId xmlns:a16="http://schemas.microsoft.com/office/drawing/2014/main" id="{40F766B3-FA08-4C7A-BC77-51C0708A3093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434874" y="0"/>
            <a:ext cx="1343025" cy="2160396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1434874" y="0"/>
            <a:ext cx="1343025" cy="166199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目 </a:t>
            </a:r>
            <a:endParaRPr lang="en-US" altLang="zh-CN" sz="5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录</a:t>
            </a:r>
          </a:p>
        </p:txBody>
      </p:sp>
      <p:sp>
        <p:nvSpPr>
          <p:cNvPr id="12" name="MH_Others_1">
            <a:extLst>
              <a:ext uri="{FF2B5EF4-FFF2-40B4-BE49-F238E27FC236}">
                <a16:creationId xmlns:a16="http://schemas.microsoft.com/office/drawing/2014/main" id="{953E86C6-52A6-4837-B1B4-CF0C4F6C78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51418" y="1766523"/>
            <a:ext cx="1343025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/>
                <a:ea typeface="微软雅黑"/>
                <a:sym typeface="Arial"/>
              </a:rPr>
              <a:t>CONTENTS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1EEED9-162E-49FD-9987-4E4FD65F699B}"/>
              </a:ext>
            </a:extLst>
          </p:cNvPr>
          <p:cNvSpPr/>
          <p:nvPr/>
        </p:nvSpPr>
        <p:spPr>
          <a:xfrm>
            <a:off x="6600055" y="1921959"/>
            <a:ext cx="4320493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002060"/>
                </a:solidFill>
                <a:latin typeface="Arial"/>
                <a:ea typeface="微软雅黑"/>
                <a:sym typeface="Arial"/>
              </a:rPr>
              <a:t>概    论</a:t>
            </a:r>
            <a:endParaRPr lang="zh-CN" altLang="en-US" sz="2400" b="1" kern="0" dirty="0">
              <a:solidFill>
                <a:srgbClr val="002060"/>
              </a:solidFill>
              <a:latin typeface="Arial"/>
              <a:sym typeface="Arial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9A541B-3A72-4249-92C0-186D8B630A37}"/>
              </a:ext>
            </a:extLst>
          </p:cNvPr>
          <p:cNvSpPr/>
          <p:nvPr/>
        </p:nvSpPr>
        <p:spPr>
          <a:xfrm>
            <a:off x="6600056" y="3011468"/>
            <a:ext cx="4320492" cy="52322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002060"/>
                </a:solidFill>
              </a:rPr>
              <a:t>异步串行通信</a:t>
            </a:r>
            <a:r>
              <a:rPr lang="en-US" altLang="zh-CN" sz="2800" b="1" dirty="0">
                <a:solidFill>
                  <a:srgbClr val="002060"/>
                </a:solidFill>
              </a:rPr>
              <a:t>UART</a:t>
            </a:r>
            <a:endParaRPr lang="zh-CN" altLang="en-US" sz="1400" dirty="0">
              <a:solidFill>
                <a:srgbClr val="002060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AD56D4C-4D0A-42B0-BDD5-369237F9F7C4}"/>
              </a:ext>
            </a:extLst>
          </p:cNvPr>
          <p:cNvSpPr/>
          <p:nvPr/>
        </p:nvSpPr>
        <p:spPr>
          <a:xfrm>
            <a:off x="6600056" y="4100978"/>
            <a:ext cx="4320492" cy="52322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002060"/>
                </a:solidFill>
              </a:rPr>
              <a:t>同步串行通信</a:t>
            </a:r>
            <a:r>
              <a:rPr lang="en-US" altLang="zh-CN" sz="2800" b="1" dirty="0">
                <a:solidFill>
                  <a:srgbClr val="002060"/>
                </a:solidFill>
              </a:rPr>
              <a:t>SSI</a:t>
            </a:r>
            <a:endParaRPr lang="zh-CN" altLang="en-US" sz="1400" dirty="0">
              <a:solidFill>
                <a:srgbClr val="002060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48033EF-29FC-4D27-A1B8-860AB1793F00}"/>
              </a:ext>
            </a:extLst>
          </p:cNvPr>
          <p:cNvSpPr/>
          <p:nvPr/>
        </p:nvSpPr>
        <p:spPr>
          <a:xfrm>
            <a:off x="6600056" y="5190488"/>
            <a:ext cx="4320492" cy="52322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002060"/>
                </a:solidFill>
              </a:rPr>
              <a:t>同步串行通信</a:t>
            </a:r>
            <a:r>
              <a:rPr lang="en-US" altLang="zh-CN" sz="2800" b="1" dirty="0">
                <a:solidFill>
                  <a:srgbClr val="002060"/>
                </a:solidFill>
              </a:rPr>
              <a:t>I2C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A92C32-63E7-4E24-8A92-4C415829099E}"/>
              </a:ext>
            </a:extLst>
          </p:cNvPr>
          <p:cNvGrpSpPr/>
          <p:nvPr/>
        </p:nvGrpSpPr>
        <p:grpSpPr>
          <a:xfrm>
            <a:off x="4343050" y="1846446"/>
            <a:ext cx="1752950" cy="605880"/>
            <a:chOff x="4343050" y="1160643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081EDAF-9224-4BBC-99B8-CA89797F8142}"/>
                </a:ext>
              </a:extLst>
            </p:cNvPr>
            <p:cNvGrpSpPr/>
            <p:nvPr/>
          </p:nvGrpSpPr>
          <p:grpSpPr>
            <a:xfrm>
              <a:off x="4343050" y="1160643"/>
              <a:ext cx="1752950" cy="605880"/>
              <a:chOff x="4602145" y="211015"/>
              <a:chExt cx="2298560" cy="794460"/>
            </a:xfrm>
          </p:grpSpPr>
          <p:sp>
            <p:nvSpPr>
              <p:cNvPr id="24" name="流程图: 终止 23">
                <a:extLst>
                  <a:ext uri="{FF2B5EF4-FFF2-40B4-BE49-F238E27FC236}">
                    <a16:creationId xmlns:a16="http://schemas.microsoft.com/office/drawing/2014/main" id="{E593CA49-1B4F-4102-9C0A-C5814E36A2E7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" name="流程图: 终止 1">
                <a:extLst>
                  <a:ext uri="{FF2B5EF4-FFF2-40B4-BE49-F238E27FC236}">
                    <a16:creationId xmlns:a16="http://schemas.microsoft.com/office/drawing/2014/main" id="{85C17F0F-F8A1-4947-BD89-CA01697C3C21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流程图: 终止 22">
                <a:extLst>
                  <a:ext uri="{FF2B5EF4-FFF2-40B4-BE49-F238E27FC236}">
                    <a16:creationId xmlns:a16="http://schemas.microsoft.com/office/drawing/2014/main" id="{6601980E-509B-4019-A4F8-CA09B5FA2B1F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9B6CAA7-DF84-484E-9C28-56061792A35A}"/>
                </a:ext>
              </a:extLst>
            </p:cNvPr>
            <p:cNvSpPr txBox="1"/>
            <p:nvPr/>
          </p:nvSpPr>
          <p:spPr>
            <a:xfrm>
              <a:off x="4872741" y="1179527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01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09F04C-D1E2-48A7-948D-10734D5B5B83}"/>
              </a:ext>
            </a:extLst>
          </p:cNvPr>
          <p:cNvGrpSpPr/>
          <p:nvPr/>
        </p:nvGrpSpPr>
        <p:grpSpPr>
          <a:xfrm>
            <a:off x="4343050" y="2936775"/>
            <a:ext cx="1752950" cy="605880"/>
            <a:chOff x="4343050" y="2250972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52CD3E0-E59B-429A-9C9B-89DCBBE90DDA}"/>
                </a:ext>
              </a:extLst>
            </p:cNvPr>
            <p:cNvGrpSpPr/>
            <p:nvPr/>
          </p:nvGrpSpPr>
          <p:grpSpPr>
            <a:xfrm>
              <a:off x="4343050" y="2250972"/>
              <a:ext cx="1752950" cy="605880"/>
              <a:chOff x="4602145" y="211015"/>
              <a:chExt cx="2298560" cy="794460"/>
            </a:xfrm>
          </p:grpSpPr>
          <p:sp>
            <p:nvSpPr>
              <p:cNvPr id="51" name="流程图: 终止 50">
                <a:extLst>
                  <a:ext uri="{FF2B5EF4-FFF2-40B4-BE49-F238E27FC236}">
                    <a16:creationId xmlns:a16="http://schemas.microsoft.com/office/drawing/2014/main" id="{0ED95970-BEFA-46BA-88DE-16B99B3BFFDE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流程图: 终止 51">
                <a:extLst>
                  <a:ext uri="{FF2B5EF4-FFF2-40B4-BE49-F238E27FC236}">
                    <a16:creationId xmlns:a16="http://schemas.microsoft.com/office/drawing/2014/main" id="{E01DE3AB-3071-40DB-AB57-34B1917EE399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流程图: 终止 52">
                <a:extLst>
                  <a:ext uri="{FF2B5EF4-FFF2-40B4-BE49-F238E27FC236}">
                    <a16:creationId xmlns:a16="http://schemas.microsoft.com/office/drawing/2014/main" id="{B8B9DA37-53AA-412F-959E-17838283E9DF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4E060EF-CF74-4B6E-BAE1-3A7519A03AF0}"/>
                </a:ext>
              </a:extLst>
            </p:cNvPr>
            <p:cNvSpPr txBox="1"/>
            <p:nvPr/>
          </p:nvSpPr>
          <p:spPr>
            <a:xfrm>
              <a:off x="4872741" y="2291691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02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2C3D2D-4753-4361-A716-85DEDDA72901}"/>
              </a:ext>
            </a:extLst>
          </p:cNvPr>
          <p:cNvGrpSpPr/>
          <p:nvPr/>
        </p:nvGrpSpPr>
        <p:grpSpPr>
          <a:xfrm>
            <a:off x="4343050" y="4027104"/>
            <a:ext cx="1752950" cy="605880"/>
            <a:chOff x="4343050" y="3341301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CCAD882-888A-4D70-8C8E-C6D636F1B8D4}"/>
                </a:ext>
              </a:extLst>
            </p:cNvPr>
            <p:cNvGrpSpPr/>
            <p:nvPr/>
          </p:nvGrpSpPr>
          <p:grpSpPr>
            <a:xfrm>
              <a:off x="4343050" y="3341301"/>
              <a:ext cx="1752950" cy="605880"/>
              <a:chOff x="4602145" y="211015"/>
              <a:chExt cx="2298560" cy="794460"/>
            </a:xfrm>
          </p:grpSpPr>
          <p:sp>
            <p:nvSpPr>
              <p:cNvPr id="55" name="流程图: 终止 54">
                <a:extLst>
                  <a:ext uri="{FF2B5EF4-FFF2-40B4-BE49-F238E27FC236}">
                    <a16:creationId xmlns:a16="http://schemas.microsoft.com/office/drawing/2014/main" id="{49B8D226-DCF4-4FA6-89FC-0D0CEE67A1AC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6" name="流程图: 终止 55">
                <a:extLst>
                  <a:ext uri="{FF2B5EF4-FFF2-40B4-BE49-F238E27FC236}">
                    <a16:creationId xmlns:a16="http://schemas.microsoft.com/office/drawing/2014/main" id="{B1E1DF72-638B-4928-A36A-9216C161FB72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7" name="流程图: 终止 56">
                <a:extLst>
                  <a:ext uri="{FF2B5EF4-FFF2-40B4-BE49-F238E27FC236}">
                    <a16:creationId xmlns:a16="http://schemas.microsoft.com/office/drawing/2014/main" id="{D42FA9AC-B76A-4619-832B-7DD3F712616C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9DFB905-101D-47A2-8467-36821BCA9595}"/>
                </a:ext>
              </a:extLst>
            </p:cNvPr>
            <p:cNvSpPr txBox="1"/>
            <p:nvPr/>
          </p:nvSpPr>
          <p:spPr>
            <a:xfrm>
              <a:off x="4872741" y="3403855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03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4B7D40-B194-4BBC-BC0B-D8B4A78F3F82}"/>
              </a:ext>
            </a:extLst>
          </p:cNvPr>
          <p:cNvGrpSpPr/>
          <p:nvPr/>
        </p:nvGrpSpPr>
        <p:grpSpPr>
          <a:xfrm>
            <a:off x="4343050" y="5117433"/>
            <a:ext cx="1752950" cy="607609"/>
            <a:chOff x="4343050" y="4431630"/>
            <a:chExt cx="1752950" cy="607609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6FC00AC-D677-4B98-9979-52B16F3B0C87}"/>
                </a:ext>
              </a:extLst>
            </p:cNvPr>
            <p:cNvGrpSpPr/>
            <p:nvPr/>
          </p:nvGrpSpPr>
          <p:grpSpPr>
            <a:xfrm>
              <a:off x="4343050" y="4431630"/>
              <a:ext cx="1752950" cy="605880"/>
              <a:chOff x="4602145" y="211015"/>
              <a:chExt cx="2298560" cy="794460"/>
            </a:xfrm>
          </p:grpSpPr>
          <p:sp>
            <p:nvSpPr>
              <p:cNvPr id="59" name="流程图: 终止 58">
                <a:extLst>
                  <a:ext uri="{FF2B5EF4-FFF2-40B4-BE49-F238E27FC236}">
                    <a16:creationId xmlns:a16="http://schemas.microsoft.com/office/drawing/2014/main" id="{1C29FF16-2D1B-4713-809F-F89C36F92A50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0" name="流程图: 终止 59">
                <a:extLst>
                  <a:ext uri="{FF2B5EF4-FFF2-40B4-BE49-F238E27FC236}">
                    <a16:creationId xmlns:a16="http://schemas.microsoft.com/office/drawing/2014/main" id="{DF0CAB27-66D6-4B64-9611-CDF203E5E718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1" name="流程图: 终止 60">
                <a:extLst>
                  <a:ext uri="{FF2B5EF4-FFF2-40B4-BE49-F238E27FC236}">
                    <a16:creationId xmlns:a16="http://schemas.microsoft.com/office/drawing/2014/main" id="{CEA0FFCE-71C9-437B-BC0F-B6FC4B7E05F6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F0C4187-4782-40A5-A2A8-B08D281B08F9}"/>
                </a:ext>
              </a:extLst>
            </p:cNvPr>
            <p:cNvSpPr txBox="1"/>
            <p:nvPr/>
          </p:nvSpPr>
          <p:spPr>
            <a:xfrm>
              <a:off x="4872741" y="4516019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04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7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452" y="2264926"/>
            <a:ext cx="3041740" cy="401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27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19031" y="751834"/>
            <a:ext cx="4295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六、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B050"/>
                </a:solidFill>
                <a:latin typeface="Century Gothic"/>
                <a:ea typeface="微软雅黑" panose="020B0503020204020204" pitchFamily="34" charset="-122"/>
              </a:rPr>
              <a:t>寄存器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71" y="856779"/>
            <a:ext cx="8203629" cy="578904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25636" y="1503110"/>
            <a:ext cx="35627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ea"/>
              </a:rPr>
              <a:t>UARTRSR/UARTECR </a:t>
            </a:r>
            <a:r>
              <a:rPr lang="zh-CN" altLang="en-US" dirty="0"/>
              <a:t>四种错误状态和清除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ea"/>
              </a:rPr>
              <a:t>UARTFR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发送</a:t>
            </a:r>
            <a:r>
              <a:rPr lang="en-US" altLang="zh-CN" dirty="0">
                <a:latin typeface="+mn-ea"/>
              </a:rPr>
              <a:t>FIFO</a:t>
            </a:r>
            <a:r>
              <a:rPr lang="zh-CN" altLang="en-US" dirty="0">
                <a:latin typeface="+mn-ea"/>
              </a:rPr>
              <a:t>空、接收</a:t>
            </a:r>
            <a:r>
              <a:rPr lang="en-US" altLang="zh-CN" dirty="0">
                <a:latin typeface="+mn-ea"/>
              </a:rPr>
              <a:t>FIFO</a:t>
            </a:r>
            <a:r>
              <a:rPr lang="zh-CN" altLang="en-US" dirty="0">
                <a:latin typeface="+mn-ea"/>
              </a:rPr>
              <a:t>满、发送</a:t>
            </a:r>
            <a:r>
              <a:rPr lang="en-US" altLang="zh-CN" dirty="0">
                <a:latin typeface="+mn-ea"/>
              </a:rPr>
              <a:t>FIFO</a:t>
            </a:r>
            <a:r>
              <a:rPr lang="zh-CN" altLang="en-US" dirty="0">
                <a:latin typeface="+mn-ea"/>
              </a:rPr>
              <a:t>满、接收</a:t>
            </a:r>
            <a:r>
              <a:rPr lang="en-US" altLang="zh-CN" dirty="0">
                <a:latin typeface="+mn-ea"/>
              </a:rPr>
              <a:t>FIFO</a:t>
            </a:r>
            <a:r>
              <a:rPr lang="zh-CN" altLang="en-US" dirty="0">
                <a:latin typeface="+mn-ea"/>
              </a:rPr>
              <a:t>空、</a:t>
            </a:r>
            <a:r>
              <a:rPr lang="en-US" altLang="zh-CN" dirty="0">
                <a:latin typeface="+mn-ea"/>
              </a:rPr>
              <a:t>busy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ea"/>
              </a:rPr>
              <a:t>UARTCTL </a:t>
            </a:r>
            <a:r>
              <a:rPr lang="zh-CN" altLang="en-US" dirty="0"/>
              <a:t>接收使能、发送使能、环回使能、</a:t>
            </a:r>
            <a:r>
              <a:rPr lang="en-US" altLang="zh-CN" dirty="0"/>
              <a:t>UART</a:t>
            </a:r>
            <a:r>
              <a:rPr lang="zh-CN" altLang="en-US" dirty="0"/>
              <a:t>使能、</a:t>
            </a:r>
            <a:r>
              <a:rPr lang="en-US" altLang="zh-CN" dirty="0"/>
              <a:t>HSE</a:t>
            </a:r>
            <a:r>
              <a:rPr lang="zh-CN" altLang="en-US" dirty="0"/>
              <a:t>、</a:t>
            </a:r>
            <a:r>
              <a:rPr lang="en-US" altLang="zh-CN" dirty="0"/>
              <a:t>EOT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ea"/>
              </a:rPr>
              <a:t>UARTIBRD</a:t>
            </a:r>
            <a:r>
              <a:rPr lang="zh-CN" altLang="en-US" b="1" dirty="0">
                <a:latin typeface="+mn-ea"/>
              </a:rPr>
              <a:t>、</a:t>
            </a:r>
            <a:r>
              <a:rPr lang="en-US" altLang="zh-CN" b="1" dirty="0">
                <a:latin typeface="+mn-ea"/>
              </a:rPr>
              <a:t>UARTFBRD</a:t>
            </a:r>
            <a:r>
              <a:rPr lang="zh-CN" altLang="en-US" dirty="0"/>
              <a:t>波特率设置</a:t>
            </a:r>
            <a:endParaRPr lang="en-US" altLang="zh-C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ea"/>
              </a:rPr>
              <a:t>UARTLCRH </a:t>
            </a:r>
            <a:r>
              <a:rPr lang="zh-CN" altLang="en-US" dirty="0"/>
              <a:t>奇偶校验位设置、数据位长度、</a:t>
            </a:r>
            <a:r>
              <a:rPr lang="en-US" altLang="zh-CN" dirty="0"/>
              <a:t>FIFO</a:t>
            </a:r>
            <a:r>
              <a:rPr lang="zh-CN" altLang="en-US" dirty="0"/>
              <a:t>使能、发送线中止</a:t>
            </a:r>
            <a:endParaRPr lang="en-US" altLang="zh-C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+mn-ea"/>
              </a:rPr>
              <a:t>UARTIFLS </a:t>
            </a:r>
            <a:r>
              <a:rPr lang="en-US" altLang="zh-CN" dirty="0"/>
              <a:t>FIFO</a:t>
            </a:r>
            <a:r>
              <a:rPr lang="zh-CN" altLang="en-US" dirty="0"/>
              <a:t>深度设置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72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19031" y="751834"/>
            <a:ext cx="4295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七、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Tiva-C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的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UART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B050"/>
                </a:solidFill>
                <a:latin typeface="Century Gothic"/>
                <a:ea typeface="微软雅黑" panose="020B0503020204020204" pitchFamily="34" charset="-122"/>
              </a:rPr>
              <a:t>中断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79" y="1259017"/>
            <a:ext cx="1173611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00"/>
                </a:solidFill>
                <a:latin typeface="+mj-ea"/>
                <a:cs typeface="宋体" pitchFamily="2" charset="-122"/>
              </a:rPr>
              <a:t> </a:t>
            </a:r>
            <a:r>
              <a:rPr lang="zh-CN" altLang="zh-CN" dirty="0">
                <a:latin typeface="+mj-ea"/>
                <a:cs typeface="宋体" pitchFamily="2" charset="-122"/>
              </a:rPr>
              <a:t>当以下条件发生时</a:t>
            </a:r>
            <a:r>
              <a:rPr lang="en-US" altLang="zh-CN" dirty="0">
                <a:latin typeface="+mj-ea"/>
                <a:cs typeface="宋体" pitchFamily="2" charset="-122"/>
              </a:rPr>
              <a:t>UART </a:t>
            </a:r>
            <a:r>
              <a:rPr lang="zh-CN" altLang="en-US" dirty="0">
                <a:latin typeface="+mj-ea"/>
                <a:cs typeface="宋体" pitchFamily="2" charset="-122"/>
              </a:rPr>
              <a:t>产生中断：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+mj-ea"/>
                <a:cs typeface="宋体" pitchFamily="2" charset="-122"/>
              </a:rPr>
              <a:t> 溢出错误：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当接收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FIFO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已满时又收到新的数据，导致数据丢失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latin typeface="+mj-ea"/>
                <a:cs typeface="宋体" pitchFamily="2" charset="-122"/>
              </a:rPr>
              <a:t> </a:t>
            </a:r>
            <a:r>
              <a:rPr lang="zh-CN" altLang="en-US" dirty="0">
                <a:latin typeface="+mj-ea"/>
                <a:cs typeface="宋体" pitchFamily="2" charset="-122"/>
              </a:rPr>
              <a:t>间隔错误：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接收端被拉低的时间过长，超过一个完整字的传输时间（指包含起始位、数据位、奇偶校验位、停止位的完整一帧时间）。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  <a:cs typeface="宋体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+mj-ea"/>
                <a:cs typeface="宋体" pitchFamily="2" charset="-122"/>
              </a:rPr>
              <a:t> 校验错误：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接收到的奇偶校验位错。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+mj-ea"/>
                <a:cs typeface="宋体" pitchFamily="2" charset="-122"/>
              </a:rPr>
              <a:t> 帧错误</a:t>
            </a:r>
            <a:r>
              <a:rPr lang="en-US" altLang="zh-CN" dirty="0">
                <a:latin typeface="+mj-ea"/>
                <a:cs typeface="宋体" pitchFamily="2" charset="-122"/>
              </a:rPr>
              <a:t>:     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在应该接收到停止位的时候，接收到逻辑的“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0”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+mj-ea"/>
                <a:cs typeface="宋体" pitchFamily="2" charset="-122"/>
              </a:rPr>
              <a:t> 接收超时：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当接收方 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FIFO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不为空时，且在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32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个周期内（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HSE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清零时）或在 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64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个周期内（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HSE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置位时）没有接收到数据，产生接收超时中断。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+mj-ea"/>
                <a:cs typeface="宋体" pitchFamily="2" charset="-122"/>
              </a:rPr>
              <a:t> 发送</a:t>
            </a:r>
            <a:r>
              <a:rPr lang="en-US" altLang="zh-CN" dirty="0">
                <a:latin typeface="+mj-ea"/>
                <a:cs typeface="宋体" pitchFamily="2" charset="-122"/>
              </a:rPr>
              <a:t>:       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发送 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FIFO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到达设置的触发深度（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EOT=0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;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数据全部发完（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EOT=1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）。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latin typeface="+mj-ea"/>
                <a:cs typeface="宋体" pitchFamily="2" charset="-122"/>
              </a:rPr>
              <a:t> 接收：     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接收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FIFO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到达设置的触发深度。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FFFF00"/>
              </a:solidFill>
              <a:latin typeface="+mj-ea"/>
              <a:cs typeface="宋体" pitchFamily="2" charset="-122"/>
            </a:endParaRPr>
          </a:p>
          <a:p>
            <a:pPr lvl="0" indent="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+mj-ea"/>
                <a:cs typeface="宋体" pitchFamily="2" charset="-122"/>
              </a:rPr>
              <a:t>所有的中断会在送入中断控制器之前进行或操作，所以</a:t>
            </a:r>
            <a:r>
              <a:rPr lang="en-US" altLang="zh-CN" dirty="0">
                <a:latin typeface="+mj-ea"/>
                <a:cs typeface="宋体" pitchFamily="2" charset="-122"/>
              </a:rPr>
              <a:t>UART </a:t>
            </a:r>
            <a:r>
              <a:rPr lang="zh-CN" altLang="en-US" dirty="0">
                <a:latin typeface="+mj-ea"/>
                <a:cs typeface="宋体" pitchFamily="2" charset="-122"/>
              </a:rPr>
              <a:t>在任意给定的时间只能产生一个中断请求。软件通过读</a:t>
            </a:r>
            <a:r>
              <a:rPr lang="en-US" altLang="zh-CN" dirty="0">
                <a:latin typeface="+mj-ea"/>
                <a:cs typeface="宋体" pitchFamily="2" charset="-122"/>
              </a:rPr>
              <a:t>UART </a:t>
            </a:r>
            <a:r>
              <a:rPr lang="zh-CN" altLang="en-US" dirty="0">
                <a:latin typeface="+mj-ea"/>
                <a:cs typeface="宋体" pitchFamily="2" charset="-122"/>
              </a:rPr>
              <a:t>屏蔽中断状态寄存器的值，可以在单个的中断服务程序处理多个中断事件。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FF0000"/>
              </a:solidFill>
              <a:latin typeface="Century Gothic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6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19031" y="751834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八、实验实例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3778" y="1352866"/>
            <a:ext cx="10328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使用</a:t>
            </a:r>
            <a:r>
              <a:rPr lang="en-US" altLang="zh-CN" dirty="0"/>
              <a:t>LaunchPad </a:t>
            </a:r>
            <a:r>
              <a:rPr lang="zh-CN" altLang="en-US" dirty="0"/>
              <a:t>的</a:t>
            </a:r>
            <a:r>
              <a:rPr lang="en-US" altLang="zh-CN" dirty="0"/>
              <a:t>UART </a:t>
            </a:r>
            <a:r>
              <a:rPr lang="zh-CN" altLang="en-US" dirty="0"/>
              <a:t>与</a:t>
            </a:r>
            <a:r>
              <a:rPr lang="en-US" altLang="zh-CN" dirty="0"/>
              <a:t>PC </a:t>
            </a:r>
            <a:r>
              <a:rPr lang="zh-CN" altLang="en-US" dirty="0"/>
              <a:t>进行数据通信：使用</a:t>
            </a:r>
            <a:r>
              <a:rPr lang="en-US" altLang="zh-CN" dirty="0"/>
              <a:t>PC </a:t>
            </a:r>
            <a:r>
              <a:rPr lang="zh-CN" altLang="en-US" dirty="0"/>
              <a:t>向</a:t>
            </a:r>
            <a:r>
              <a:rPr lang="en-US" altLang="zh-CN" dirty="0"/>
              <a:t>LaunchPad </a:t>
            </a:r>
            <a:r>
              <a:rPr lang="zh-CN" altLang="en-US" dirty="0"/>
              <a:t>的</a:t>
            </a:r>
            <a:r>
              <a:rPr lang="en-US" altLang="zh-CN" dirty="0"/>
              <a:t>UART </a:t>
            </a:r>
            <a:r>
              <a:rPr lang="zh-CN" altLang="en-US" dirty="0"/>
              <a:t>发送数据，而后</a:t>
            </a:r>
            <a:r>
              <a:rPr lang="en-US" altLang="zh-CN" dirty="0"/>
              <a:t>Lauchpad </a:t>
            </a:r>
            <a:r>
              <a:rPr lang="zh-CN" altLang="en-US" dirty="0"/>
              <a:t>将此数据回传给</a:t>
            </a:r>
            <a:r>
              <a:rPr lang="en-US" altLang="zh-CN" dirty="0"/>
              <a:t>PC </a:t>
            </a:r>
            <a:r>
              <a:rPr lang="zh-CN" altLang="en-US" dirty="0"/>
              <a:t>端。</a:t>
            </a:r>
          </a:p>
        </p:txBody>
      </p:sp>
      <p:pic>
        <p:nvPicPr>
          <p:cNvPr id="10" name="图片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6068" y="2177350"/>
            <a:ext cx="2906040" cy="4289619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1010068" y="2453095"/>
            <a:ext cx="6096000" cy="327493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设备初始化步骤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: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1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设备时钟设置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2 USART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外设使能，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GPIO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外设使能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3 GPIO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端口模式设置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4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串口参数初始化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5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接收发送字符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实验流程如右图所示：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01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04861" y="476135"/>
            <a:ext cx="7782339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int main(void)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{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char cThisChar;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SysCtlClockSet(SYSCTL_SYSDIV_1 | SYSCTL_USE_OSC | SYSCTL_OSC_MAIN |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SYSCTL_XTAL_16MHZ); 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//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配置设备时钟为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16MHz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，时钟源为外部晶振</a:t>
            </a:r>
            <a:endParaRPr lang="en-US" altLang="zh-CN" sz="1400" b="1" dirty="0">
              <a:solidFill>
                <a:srgbClr val="00206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SysCtlPeripheralEnable(SYSCTL_PERIPH_UART0); 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//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外设使能</a:t>
            </a:r>
            <a:endParaRPr lang="en-US" altLang="zh-CN" sz="1400" b="1" dirty="0">
              <a:solidFill>
                <a:srgbClr val="00206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SysCtlPeripheralEnable(SYSCTL_PERIPH_GPIOA);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GPIOPinConfigure(GPIO_PA0_U0RX); 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//GPIO 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引脚配置</a:t>
            </a:r>
            <a:endParaRPr lang="en-US" altLang="zh-CN" sz="1400" b="1" dirty="0">
              <a:solidFill>
                <a:srgbClr val="00206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GPIOPinConfigure(GPIO_PA1_U0TX);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GPIOPinTypeUART(GPIO_PORTA_BASE, GPIO_PIN_0 | GPIO_PIN_1);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UARTConfigSetExpClk(UART0_BASE, SysCtlClockGet(), 115200,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(UART_CONFIG_WLEN_8 | UART_CONFIG_STOP_ONE |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UART_CONFIG_PAR_NONE));</a:t>
            </a:r>
            <a:r>
              <a:rPr lang="en-US" altLang="zh-CN" sz="1400" b="1" dirty="0">
                <a:solidFill>
                  <a:schemeClr val="bg1"/>
                </a:solidFill>
                <a:latin typeface="等线"/>
                <a:ea typeface="等线"/>
                <a:cs typeface="宋体" pitchFamily="2" charset="-122"/>
              </a:rPr>
              <a:t> 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//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配置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UART 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参数</a:t>
            </a:r>
            <a:endParaRPr lang="en-US" altLang="zh-CN" sz="1400" b="1" dirty="0">
              <a:solidFill>
                <a:srgbClr val="00206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UARTCharPut(UART0_BASE, '!'); 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//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发送‘！’字符表示设备初始化成功，等待接收字符</a:t>
            </a:r>
            <a:endParaRPr lang="en-US" altLang="zh-CN" sz="1400" b="1" dirty="0">
              <a:solidFill>
                <a:srgbClr val="00206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do{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cThisChar = UARTCharGet(UART0_BASE);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//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将接收到的字符发送；判断是否为‘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\r’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或者‘</a:t>
            </a:r>
            <a:r>
              <a:rPr lang="en-US" altLang="zh-CN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\n’</a:t>
            </a:r>
            <a:r>
              <a:rPr lang="zh-CN" altLang="en-US" sz="1400" b="1" dirty="0">
                <a:solidFill>
                  <a:srgbClr val="002060"/>
                </a:solidFill>
                <a:latin typeface="等线"/>
                <a:ea typeface="等线"/>
                <a:cs typeface="宋体" pitchFamily="2" charset="-122"/>
              </a:rPr>
              <a:t>，是则结束循环，否则进入下一循环</a:t>
            </a:r>
            <a:endParaRPr lang="zh-CN" altLang="en-US" sz="1400" b="1" dirty="0">
              <a:solidFill>
                <a:srgbClr val="00206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UARTCharPut(UART0_BASE, cThisChar);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}while((cThisChar != '\n') &amp;&amp; (cThisChar != '\r'));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 while (1)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    {    }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等线"/>
                <a:ea typeface="等线"/>
                <a:cs typeface="宋体" pitchFamily="2" charset="-122"/>
              </a:rPr>
              <a:t>}</a:t>
            </a:r>
            <a:endParaRPr lang="en-US" altLang="zh-CN" sz="1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19031" y="751834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九、实验实例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4303" y="1687461"/>
            <a:ext cx="331411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+mn-ea"/>
              </a:rPr>
              <a:t>程序代码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（熟悉配置流程）</a:t>
            </a:r>
            <a:endParaRPr lang="en-US" altLang="zh-CN" sz="20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49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918" y="1264041"/>
            <a:ext cx="11436264" cy="557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2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异步串行通信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UART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19031" y="672322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九、实验实例  运行结果</a:t>
            </a:r>
            <a:r>
              <a:rPr lang="en-US" altLang="zh-CN" sz="2400" dirty="0">
                <a:latin typeface="Century Gothic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3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03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402579" y="2855556"/>
            <a:ext cx="691962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0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同步串行通信</a:t>
            </a:r>
            <a:r>
              <a:rPr lang="en-US" altLang="zh-CN" sz="60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SSI</a:t>
            </a:r>
            <a:endParaRPr lang="zh-CN" altLang="en-US" sz="60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8" name="流程图: 终止 7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流程图: 终止 8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19031" y="751834"/>
            <a:ext cx="542517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一、</a:t>
            </a:r>
            <a:r>
              <a:rPr lang="zh-CN" altLang="en-US" sz="2400" b="1" dirty="0">
                <a:solidFill>
                  <a:srgbClr val="00B050"/>
                </a:solidFill>
              </a:rPr>
              <a:t>概念、原理及结构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5635" y="1618836"/>
            <a:ext cx="83488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、数据通信的基本概念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同步串行接口</a:t>
            </a:r>
            <a:r>
              <a:rPr lang="en-US" altLang="zh-CN" dirty="0"/>
              <a:t>SSI</a:t>
            </a:r>
            <a:r>
              <a:rPr lang="zh-CN" altLang="en-US" dirty="0"/>
              <a:t>（</a:t>
            </a:r>
            <a:r>
              <a:rPr lang="en-US" altLang="zh-CN" dirty="0"/>
              <a:t>Synchronous Serial Interface</a:t>
            </a:r>
            <a:r>
              <a:rPr lang="zh-CN" altLang="en-US" dirty="0"/>
              <a:t>）是由</a:t>
            </a:r>
            <a:r>
              <a:rPr lang="en-US" altLang="zh-CN" dirty="0"/>
              <a:t>TI</a:t>
            </a:r>
            <a:r>
              <a:rPr lang="zh-CN" altLang="en-US" dirty="0"/>
              <a:t>公司定义的一种高速、全双工、同步串行外围接口协议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	2</a:t>
            </a:r>
            <a:r>
              <a:rPr lang="zh-CN" altLang="en-US" dirty="0"/>
              <a:t>、基本工作原理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采用</a:t>
            </a:r>
            <a:r>
              <a:rPr lang="zh-CN" altLang="en-US" dirty="0">
                <a:solidFill>
                  <a:srgbClr val="FF0000"/>
                </a:solidFill>
              </a:rPr>
              <a:t>主从</a:t>
            </a:r>
            <a:r>
              <a:rPr lang="zh-CN" altLang="en-US" dirty="0"/>
              <a:t>（</a:t>
            </a:r>
            <a:r>
              <a:rPr lang="en-US" altLang="zh-CN" dirty="0"/>
              <a:t>Master/Slave</a:t>
            </a:r>
            <a:r>
              <a:rPr lang="zh-CN" altLang="en-US" dirty="0"/>
              <a:t>）模式工作，其时钟由</a:t>
            </a:r>
            <a:r>
              <a:rPr lang="zh-CN" altLang="en-US" dirty="0">
                <a:solidFill>
                  <a:srgbClr val="FF0000"/>
                </a:solidFill>
              </a:rPr>
              <a:t>主机</a:t>
            </a:r>
            <a:r>
              <a:rPr lang="zh-CN" altLang="en-US" dirty="0"/>
              <a:t>控制，在数据传输时，主机通过拉低一个设备的</a:t>
            </a:r>
            <a:r>
              <a:rPr lang="en-US" altLang="zh-CN" dirty="0"/>
              <a:t>SS</a:t>
            </a:r>
            <a:r>
              <a:rPr lang="zh-CN" altLang="en-US" dirty="0"/>
              <a:t>引脚来选通该设备进行数据传输。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3</a:t>
            </a:r>
            <a:r>
              <a:rPr lang="zh-CN" altLang="en-US" dirty="0"/>
              <a:t>、基本结构</a:t>
            </a:r>
            <a:endParaRPr lang="en-US" altLang="zh-CN" dirty="0"/>
          </a:p>
          <a:p>
            <a:r>
              <a:rPr lang="en-US" altLang="zh-CN" dirty="0"/>
              <a:t>       MOSI</a:t>
            </a:r>
            <a:r>
              <a:rPr lang="zh-CN" altLang="en-US" dirty="0"/>
              <a:t>（</a:t>
            </a:r>
            <a:r>
              <a:rPr lang="en-US" altLang="zh-CN" dirty="0"/>
              <a:t>Master Output/Slave Input</a:t>
            </a:r>
            <a:r>
              <a:rPr lang="zh-CN" altLang="en-US" dirty="0"/>
              <a:t>）为主机输出</a:t>
            </a:r>
            <a:r>
              <a:rPr lang="en-US" altLang="zh-CN" dirty="0"/>
              <a:t>/</a:t>
            </a:r>
            <a:r>
              <a:rPr lang="zh-CN" altLang="en-US" dirty="0"/>
              <a:t>从机输入</a:t>
            </a:r>
            <a:endParaRPr lang="en-US" altLang="zh-CN" dirty="0"/>
          </a:p>
          <a:p>
            <a:r>
              <a:rPr lang="en-US" altLang="zh-CN" dirty="0"/>
              <a:t>       MISO</a:t>
            </a:r>
            <a:r>
              <a:rPr lang="zh-CN" altLang="en-US" dirty="0"/>
              <a:t>（</a:t>
            </a:r>
            <a:r>
              <a:rPr lang="en-US" altLang="zh-CN" dirty="0"/>
              <a:t>Master Input/Slave Output</a:t>
            </a:r>
            <a:r>
              <a:rPr lang="zh-CN" altLang="en-US" dirty="0"/>
              <a:t>）为主机输入</a:t>
            </a:r>
            <a:r>
              <a:rPr lang="en-US" altLang="zh-CN" dirty="0"/>
              <a:t>/</a:t>
            </a:r>
            <a:r>
              <a:rPr lang="zh-CN" altLang="en-US" dirty="0"/>
              <a:t>从机输出</a:t>
            </a:r>
            <a:endParaRPr lang="en-US" altLang="zh-CN" dirty="0"/>
          </a:p>
          <a:p>
            <a:r>
              <a:rPr lang="en-US" altLang="zh-CN" dirty="0"/>
              <a:t>       SCLK</a:t>
            </a:r>
            <a:r>
              <a:rPr lang="zh-CN" altLang="en-US" dirty="0"/>
              <a:t>（</a:t>
            </a:r>
            <a:r>
              <a:rPr lang="en-US" altLang="zh-CN" dirty="0"/>
              <a:t>Serial Clock</a:t>
            </a:r>
            <a:r>
              <a:rPr lang="zh-CN" altLang="en-US" dirty="0"/>
              <a:t>）为时钟信号</a:t>
            </a:r>
            <a:endParaRPr lang="en-US" altLang="zh-CN" dirty="0"/>
          </a:p>
          <a:p>
            <a:r>
              <a:rPr lang="en-US" altLang="zh-CN" dirty="0"/>
              <a:t>       SS  </a:t>
            </a:r>
            <a:r>
              <a:rPr lang="zh-CN" altLang="en-US" dirty="0"/>
              <a:t>（</a:t>
            </a:r>
            <a:r>
              <a:rPr lang="en-US" altLang="zh-CN" dirty="0"/>
              <a:t>Slave Select</a:t>
            </a:r>
            <a:r>
              <a:rPr lang="zh-CN" altLang="en-US" dirty="0"/>
              <a:t>）为从机使能信号，相当于</a:t>
            </a:r>
            <a:r>
              <a:rPr lang="zh-CN" altLang="en-US" dirty="0">
                <a:solidFill>
                  <a:srgbClr val="FF0000"/>
                </a:solidFill>
              </a:rPr>
              <a:t>片选信号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505" y="1891145"/>
            <a:ext cx="3137543" cy="375873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4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25635" y="661942"/>
            <a:ext cx="542517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Tiva C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的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SSI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特性</a:t>
            </a:r>
            <a:endParaRPr lang="en-US" altLang="zh-CN" sz="24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99152" y="1544824"/>
            <a:ext cx="763198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       TM4C123GH6PM </a:t>
            </a:r>
            <a:r>
              <a:rPr lang="zh-CN" altLang="en-US" dirty="0">
                <a:latin typeface="+mn-ea"/>
                <a:ea typeface="+mn-ea"/>
              </a:rPr>
              <a:t>总共有四个同步串行接口</a:t>
            </a:r>
            <a:r>
              <a:rPr lang="en-US" altLang="zh-CN" dirty="0">
                <a:latin typeface="+mn-ea"/>
                <a:ea typeface="+mn-ea"/>
              </a:rPr>
              <a:t>(SSI) </a:t>
            </a:r>
            <a:r>
              <a:rPr lang="zh-CN" altLang="en-US" dirty="0">
                <a:latin typeface="+mn-ea"/>
                <a:ea typeface="+mn-ea"/>
              </a:rPr>
              <a:t>，具有如下特点：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支持</a:t>
            </a:r>
            <a:r>
              <a:rPr lang="en-AU" altLang="zh-CN" dirty="0">
                <a:latin typeface="+mn-ea"/>
                <a:ea typeface="+mn-ea"/>
              </a:rPr>
              <a:t>Freescale SPI</a:t>
            </a:r>
            <a:r>
              <a:rPr lang="zh-CN" altLang="en-AU" dirty="0">
                <a:latin typeface="+mn-ea"/>
                <a:ea typeface="+mn-ea"/>
              </a:rPr>
              <a:t>，</a:t>
            </a:r>
            <a:r>
              <a:rPr lang="en-AU" altLang="zh-CN" dirty="0">
                <a:latin typeface="+mn-ea"/>
                <a:ea typeface="+mn-ea"/>
              </a:rPr>
              <a:t>MICROWIRE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en-AU" altLang="zh-CN" dirty="0">
                <a:latin typeface="+mn-ea"/>
                <a:ea typeface="+mn-ea"/>
              </a:rPr>
              <a:t>TI</a:t>
            </a:r>
            <a:r>
              <a:rPr lang="zh-CN" altLang="en-US" dirty="0">
                <a:latin typeface="+mn-ea"/>
              </a:rPr>
              <a:t>同步三种帧格式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   </a:t>
            </a:r>
            <a:r>
              <a:rPr lang="zh-CN" altLang="en-US" dirty="0">
                <a:latin typeface="+mn-ea"/>
                <a:ea typeface="+mn-ea"/>
              </a:rPr>
              <a:t>主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</a:rPr>
              <a:t>从操作模式</a:t>
            </a:r>
            <a:endParaRPr lang="zh-CN" altLang="en-US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可编程的时钟速率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预分频器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独立的发送和接收</a:t>
            </a:r>
            <a:r>
              <a:rPr lang="en-US" altLang="zh-CN" dirty="0">
                <a:latin typeface="+mn-ea"/>
                <a:ea typeface="+mn-ea"/>
              </a:rPr>
              <a:t>FIFO 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en-US" altLang="zh-CN" dirty="0">
                <a:latin typeface="+mn-ea"/>
                <a:ea typeface="+mn-ea"/>
              </a:rPr>
              <a:t>16 </a:t>
            </a:r>
            <a:r>
              <a:rPr lang="zh-CN" altLang="en-US" dirty="0">
                <a:latin typeface="+mn-ea"/>
                <a:ea typeface="+mn-ea"/>
              </a:rPr>
              <a:t>位</a:t>
            </a:r>
            <a:r>
              <a:rPr lang="en-US" altLang="zh-CN" dirty="0">
                <a:latin typeface="+mn-ea"/>
                <a:ea typeface="+mn-ea"/>
              </a:rPr>
              <a:t>x 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可编程数据帧大小：</a:t>
            </a:r>
            <a:r>
              <a:rPr lang="en-US" altLang="zh-CN" dirty="0">
                <a:latin typeface="+mn-ea"/>
                <a:ea typeface="+mn-ea"/>
              </a:rPr>
              <a:t>4 </a:t>
            </a:r>
            <a:r>
              <a:rPr lang="zh-CN" altLang="en-US" dirty="0">
                <a:latin typeface="+mn-ea"/>
                <a:ea typeface="+mn-ea"/>
              </a:rPr>
              <a:t>至</a:t>
            </a:r>
            <a:r>
              <a:rPr lang="en-US" altLang="zh-CN" dirty="0">
                <a:latin typeface="+mn-ea"/>
                <a:ea typeface="+mn-ea"/>
              </a:rPr>
              <a:t>16 </a:t>
            </a:r>
            <a:r>
              <a:rPr lang="zh-CN" altLang="en-US" dirty="0">
                <a:latin typeface="+mn-ea"/>
                <a:ea typeface="+mn-ea"/>
              </a:rPr>
              <a:t>位，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内部环回测试，可用于诊断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调试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标准</a:t>
            </a:r>
            <a:r>
              <a:rPr lang="en-US" altLang="zh-CN" dirty="0">
                <a:latin typeface="+mn-ea"/>
                <a:ea typeface="+mn-ea"/>
              </a:rPr>
              <a:t>FIFO </a:t>
            </a:r>
            <a:r>
              <a:rPr lang="zh-CN" altLang="en-US" dirty="0">
                <a:latin typeface="+mn-ea"/>
                <a:ea typeface="+mn-ea"/>
              </a:rPr>
              <a:t>中断、传输完成中断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   </a:t>
            </a:r>
            <a:r>
              <a:rPr lang="en-US" altLang="zh-CN" dirty="0" err="1">
                <a:latin typeface="+mn-ea"/>
                <a:ea typeface="+mn-ea"/>
              </a:rPr>
              <a:t>μDMA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直接内存访问控制器</a:t>
            </a:r>
          </a:p>
        </p:txBody>
      </p:sp>
    </p:spTree>
    <p:extLst>
      <p:ext uri="{BB962C8B-B14F-4D97-AF65-F5344CB8AC3E}">
        <p14:creationId xmlns:p14="http://schemas.microsoft.com/office/powerpoint/2010/main" val="66493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25635" y="661038"/>
            <a:ext cx="542517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三、引脚复用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224" y="949578"/>
            <a:ext cx="6517169" cy="52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808" y="1284702"/>
            <a:ext cx="114218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Freescale SPI </a:t>
            </a:r>
            <a:r>
              <a:rPr lang="zh-CN" altLang="en-US" dirty="0"/>
              <a:t>格式的主要特征是其 </a:t>
            </a:r>
            <a:r>
              <a:rPr lang="en-US" altLang="zh-CN" dirty="0" err="1"/>
              <a:t>SSInClk</a:t>
            </a:r>
            <a:r>
              <a:rPr lang="en-US" altLang="zh-CN" dirty="0"/>
              <a:t> </a:t>
            </a:r>
            <a:r>
              <a:rPr lang="zh-CN" altLang="en-US" dirty="0"/>
              <a:t>信号定义相当灵活，其非活动状态及相位可分别通过</a:t>
            </a:r>
            <a:r>
              <a:rPr lang="en-US" altLang="zh-CN" dirty="0"/>
              <a:t>SSISCR0 </a:t>
            </a:r>
            <a:r>
              <a:rPr lang="zh-CN" altLang="en-US" dirty="0"/>
              <a:t>控制寄存器的 </a:t>
            </a:r>
            <a:r>
              <a:rPr lang="en-US" altLang="zh-CN" dirty="0"/>
              <a:t>SPO </a:t>
            </a:r>
            <a:r>
              <a:rPr lang="zh-CN" altLang="en-US" dirty="0"/>
              <a:t>位以及 </a:t>
            </a:r>
            <a:r>
              <a:rPr lang="en-US" altLang="zh-CN" dirty="0"/>
              <a:t>SPH </a:t>
            </a:r>
            <a:r>
              <a:rPr lang="zh-CN" altLang="en-US" dirty="0"/>
              <a:t>位进行设置。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en-US" dirty="0"/>
              <a:t>极性：</a:t>
            </a:r>
            <a:r>
              <a:rPr lang="en-US" altLang="zh-CN" dirty="0" err="1"/>
              <a:t>SSInClk</a:t>
            </a:r>
            <a:r>
              <a:rPr lang="en-US" altLang="zh-CN" dirty="0"/>
              <a:t> </a:t>
            </a:r>
            <a:r>
              <a:rPr lang="zh-CN" altLang="en-US" dirty="0"/>
              <a:t>时钟信号在空闲状态时是高电平还是低电平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zh-CN" altLang="en-US" dirty="0"/>
              <a:t>相位：选择捕捉数据的时钟沿</a:t>
            </a:r>
            <a:endParaRPr lang="en-US" altLang="zh-CN" dirty="0"/>
          </a:p>
          <a:p>
            <a:r>
              <a:rPr lang="en-US" altLang="zh-CN" sz="3200" dirty="0">
                <a:solidFill>
                  <a:schemeClr val="bg1"/>
                </a:solidFill>
              </a:rPr>
              <a:t>		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25635" y="661038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四、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Freescale SPI</a:t>
            </a:r>
            <a:r>
              <a:rPr lang="zh-CN" altLang="en-US" sz="2400" b="1" dirty="0">
                <a:solidFill>
                  <a:srgbClr val="00B050"/>
                </a:solidFill>
              </a:rPr>
              <a:t>帧格式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16812"/>
              </p:ext>
            </p:extLst>
          </p:nvPr>
        </p:nvGraphicFramePr>
        <p:xfrm>
          <a:off x="639666" y="3783179"/>
          <a:ext cx="11011170" cy="184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5389">
                  <a:extLst>
                    <a:ext uri="{9D8B030D-6E8A-4147-A177-3AD203B41FA5}">
                      <a16:colId xmlns:a16="http://schemas.microsoft.com/office/drawing/2014/main" val="2992315655"/>
                    </a:ext>
                  </a:extLst>
                </a:gridCol>
                <a:gridCol w="1569027">
                  <a:extLst>
                    <a:ext uri="{9D8B030D-6E8A-4147-A177-3AD203B41FA5}">
                      <a16:colId xmlns:a16="http://schemas.microsoft.com/office/drawing/2014/main" val="2133431739"/>
                    </a:ext>
                  </a:extLst>
                </a:gridCol>
                <a:gridCol w="1808018">
                  <a:extLst>
                    <a:ext uri="{9D8B030D-6E8A-4147-A177-3AD203B41FA5}">
                      <a16:colId xmlns:a16="http://schemas.microsoft.com/office/drawing/2014/main" val="882859411"/>
                    </a:ext>
                  </a:extLst>
                </a:gridCol>
                <a:gridCol w="1766455">
                  <a:extLst>
                    <a:ext uri="{9D8B030D-6E8A-4147-A177-3AD203B41FA5}">
                      <a16:colId xmlns:a16="http://schemas.microsoft.com/office/drawing/2014/main" val="3117717726"/>
                    </a:ext>
                  </a:extLst>
                </a:gridCol>
                <a:gridCol w="2153144">
                  <a:extLst>
                    <a:ext uri="{9D8B030D-6E8A-4147-A177-3AD203B41FA5}">
                      <a16:colId xmlns:a16="http://schemas.microsoft.com/office/drawing/2014/main" val="273537676"/>
                    </a:ext>
                  </a:extLst>
                </a:gridCol>
                <a:gridCol w="2359137">
                  <a:extLst>
                    <a:ext uri="{9D8B030D-6E8A-4147-A177-3AD203B41FA5}">
                      <a16:colId xmlns:a16="http://schemas.microsoft.com/office/drawing/2014/main" val="392483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SPO(</a:t>
                      </a:r>
                      <a:r>
                        <a:rPr lang="zh-CN" altLang="en-US" dirty="0"/>
                        <a:t>极性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时钟空闲状态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SPH(</a:t>
                      </a:r>
                      <a:r>
                        <a:rPr lang="zh-CN" altLang="en-US" dirty="0"/>
                        <a:t>相位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对应的库函数定义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775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低电平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上升沿读取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SSI_FRF_MOTO_MODE_0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0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低电平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下降沿读取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SSI_FRF_MOTO_MODE_1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608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高电平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上升沿读取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SSI_FRF_MOTO_MODE_2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1086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高电平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下降沿读取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SSI_FRF_MOTO_MODE_3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99770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956464" y="338045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SPI</a:t>
            </a:r>
            <a:r>
              <a:rPr lang="zh-CN" altLang="en-US" b="1" dirty="0"/>
              <a:t>的极性和相位设置</a:t>
            </a:r>
          </a:p>
        </p:txBody>
      </p:sp>
    </p:spTree>
    <p:extLst>
      <p:ext uri="{BB962C8B-B14F-4D97-AF65-F5344CB8AC3E}">
        <p14:creationId xmlns:p14="http://schemas.microsoft.com/office/powerpoint/2010/main" val="262816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01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88464" y="2809389"/>
            <a:ext cx="718659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概    论</a:t>
            </a:r>
            <a:r>
              <a:rPr lang="en-US" altLang="zh-CN" sz="60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—</a:t>
            </a:r>
            <a:r>
              <a:rPr lang="zh-CN" altLang="en-US" sz="32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几个重要概念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28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7976" y="1385647"/>
            <a:ext cx="108560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MODE_0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SPO=0</a:t>
            </a:r>
            <a:r>
              <a:rPr lang="zh-CN" altLang="en-US" dirty="0">
                <a:latin typeface="+mn-ea"/>
              </a:rPr>
              <a:t>，时钟在空闲状态时为低电平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SPO=0 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SPH=0</a:t>
            </a:r>
            <a:r>
              <a:rPr lang="zh-CN" altLang="en-US" dirty="0">
                <a:latin typeface="+mn-ea"/>
              </a:rPr>
              <a:t>，则数据会在</a:t>
            </a:r>
            <a:r>
              <a:rPr lang="en-US" altLang="zh-CN" dirty="0" err="1">
                <a:latin typeface="+mn-ea"/>
              </a:rPr>
              <a:t>SSIClk</a:t>
            </a:r>
            <a:r>
              <a:rPr lang="zh-CN" altLang="en-US" dirty="0">
                <a:latin typeface="+mn-ea"/>
              </a:rPr>
              <a:t>的上升沿读取，在下降沿变化</a:t>
            </a:r>
            <a:r>
              <a:rPr lang="en-US" altLang="zh-CN" dirty="0">
                <a:latin typeface="+mn-ea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79" y="3125918"/>
            <a:ext cx="8718036" cy="265198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25635" y="661038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四、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Freescale SPI</a:t>
            </a:r>
            <a:r>
              <a:rPr lang="zh-CN" altLang="en-US" sz="2400" b="1" dirty="0">
                <a:solidFill>
                  <a:srgbClr val="00B050"/>
                </a:solidFill>
              </a:rPr>
              <a:t>帧格式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4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35" y="3241334"/>
            <a:ext cx="8799323" cy="263166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25635" y="661038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四、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Freescale SPI</a:t>
            </a:r>
            <a:r>
              <a:rPr lang="zh-CN" altLang="en-US" sz="2400" b="1" dirty="0">
                <a:solidFill>
                  <a:srgbClr val="00B050"/>
                </a:solidFill>
              </a:rPr>
              <a:t>帧格式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7976" y="1385647"/>
            <a:ext cx="108560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MODE_1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SPO=0</a:t>
            </a:r>
            <a:r>
              <a:rPr lang="zh-CN" altLang="en-US" dirty="0">
                <a:latin typeface="+mn-ea"/>
              </a:rPr>
              <a:t>，时钟在空闲状态时为低电平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SPO=0 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SPH=1</a:t>
            </a:r>
            <a:r>
              <a:rPr lang="zh-CN" altLang="en-US" dirty="0">
                <a:latin typeface="+mn-ea"/>
              </a:rPr>
              <a:t>，则数据会在</a:t>
            </a:r>
            <a:r>
              <a:rPr lang="en-US" altLang="zh-CN" dirty="0" err="1">
                <a:latin typeface="+mn-ea"/>
              </a:rPr>
              <a:t>SSIClk</a:t>
            </a:r>
            <a:r>
              <a:rPr lang="zh-CN" altLang="en-US" dirty="0">
                <a:latin typeface="+mn-ea"/>
              </a:rPr>
              <a:t>的下降沿读取，在上升沿变化</a:t>
            </a:r>
            <a:r>
              <a:rPr lang="en-US" altLang="zh-CN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38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61" y="3360074"/>
            <a:ext cx="8707875" cy="263166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25635" y="661038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四、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Freescale SPI</a:t>
            </a:r>
            <a:r>
              <a:rPr lang="zh-CN" altLang="en-US" sz="2400" b="1" dirty="0">
                <a:solidFill>
                  <a:srgbClr val="00B050"/>
                </a:solidFill>
              </a:rPr>
              <a:t>帧格式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7976" y="1385647"/>
            <a:ext cx="108560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MODE_2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SPO=1</a:t>
            </a:r>
            <a:r>
              <a:rPr lang="zh-CN" altLang="en-US" dirty="0">
                <a:latin typeface="+mn-ea"/>
              </a:rPr>
              <a:t>，时钟在空闲状态时为高电平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SPO=1 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SPH=0</a:t>
            </a:r>
            <a:r>
              <a:rPr lang="zh-CN" altLang="en-US" dirty="0">
                <a:latin typeface="+mn-ea"/>
              </a:rPr>
              <a:t>，则数据会在</a:t>
            </a:r>
            <a:r>
              <a:rPr lang="en-US" altLang="zh-CN" dirty="0" err="1">
                <a:latin typeface="+mn-ea"/>
              </a:rPr>
              <a:t>SSIClk</a:t>
            </a:r>
            <a:r>
              <a:rPr lang="zh-CN" altLang="en-US" dirty="0">
                <a:latin typeface="+mn-ea"/>
              </a:rPr>
              <a:t>的下降沿读取，在上升沿变化</a:t>
            </a:r>
            <a:r>
              <a:rPr lang="en-US" altLang="zh-CN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26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19" y="2912588"/>
            <a:ext cx="8860288" cy="268247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25635" y="661038"/>
            <a:ext cx="5425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四、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Freescale SPI</a:t>
            </a:r>
            <a:r>
              <a:rPr lang="zh-CN" altLang="en-US" sz="2400" b="1" dirty="0">
                <a:solidFill>
                  <a:srgbClr val="00B050"/>
                </a:solidFill>
              </a:rPr>
              <a:t>帧格式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7976" y="1385647"/>
            <a:ext cx="108560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MODE_3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SPO=1</a:t>
            </a:r>
            <a:r>
              <a:rPr lang="zh-CN" altLang="en-US" dirty="0">
                <a:latin typeface="+mn-ea"/>
              </a:rPr>
              <a:t>，时钟在空闲状态时为高电平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SPO=1 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SPH=1</a:t>
            </a:r>
            <a:r>
              <a:rPr lang="zh-CN" altLang="en-US" dirty="0">
                <a:latin typeface="+mn-ea"/>
              </a:rPr>
              <a:t>，则数据会在</a:t>
            </a:r>
            <a:r>
              <a:rPr lang="en-US" altLang="zh-CN" dirty="0" err="1">
                <a:latin typeface="+mn-ea"/>
              </a:rPr>
              <a:t>SSIClk</a:t>
            </a:r>
            <a:r>
              <a:rPr lang="zh-CN" altLang="en-US" dirty="0">
                <a:latin typeface="+mn-ea"/>
              </a:rPr>
              <a:t>的上升沿读取，在下降沿变化</a:t>
            </a:r>
            <a:r>
              <a:rPr lang="en-US" altLang="zh-CN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467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6436" y="1651104"/>
            <a:ext cx="113584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SSI </a:t>
            </a:r>
            <a:r>
              <a:rPr lang="zh-CN" altLang="en-US" dirty="0">
                <a:latin typeface="+mn-ea"/>
              </a:rPr>
              <a:t>由一个可编程时钟分频器以及一个预分频器来生成串行时钟。连接外围设备的比特率最大可达</a:t>
            </a:r>
            <a:r>
              <a:rPr lang="en-US" altLang="zh-CN" dirty="0">
                <a:latin typeface="+mn-ea"/>
              </a:rPr>
              <a:t>2 MHz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输出时钟频率（</a:t>
            </a:r>
            <a:r>
              <a:rPr lang="en-US" altLang="zh-CN" dirty="0" err="1">
                <a:latin typeface="+mn-ea"/>
              </a:rPr>
              <a:t>SSIClk</a:t>
            </a:r>
            <a:r>
              <a:rPr lang="zh-CN" altLang="en-US" dirty="0">
                <a:latin typeface="+mn-ea"/>
              </a:rPr>
              <a:t>）由以下公式计算：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	</a:t>
            </a:r>
            <a:r>
              <a:rPr lang="en-US" altLang="zh-CN" dirty="0" err="1">
                <a:latin typeface="+mn-ea"/>
              </a:rPr>
              <a:t>SSIClk</a:t>
            </a:r>
            <a:r>
              <a:rPr lang="en-US" altLang="zh-CN" dirty="0">
                <a:latin typeface="+mn-ea"/>
              </a:rPr>
              <a:t> = </a:t>
            </a:r>
            <a:r>
              <a:rPr lang="en-US" altLang="zh-CN" dirty="0" err="1">
                <a:latin typeface="+mn-ea"/>
              </a:rPr>
              <a:t>SysClk</a:t>
            </a:r>
            <a:r>
              <a:rPr lang="en-US" altLang="zh-CN" dirty="0">
                <a:latin typeface="+mn-ea"/>
              </a:rPr>
              <a:t> / (CPSDVSR * (1 + SCR))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	CPSDVSR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～</a:t>
            </a:r>
            <a:r>
              <a:rPr lang="en-US" altLang="zh-CN" dirty="0">
                <a:latin typeface="+mn-ea"/>
              </a:rPr>
              <a:t>254</a:t>
            </a:r>
            <a:r>
              <a:rPr lang="zh-CN" altLang="en-US" dirty="0">
                <a:latin typeface="+mn-ea"/>
              </a:rPr>
              <a:t>） （由</a:t>
            </a:r>
            <a:r>
              <a:rPr lang="en-US" altLang="zh-CN" dirty="0">
                <a:latin typeface="+mn-ea"/>
              </a:rPr>
              <a:t>SSICPSR </a:t>
            </a:r>
            <a:r>
              <a:rPr lang="zh-CN" altLang="en-US" dirty="0">
                <a:latin typeface="+mn-ea"/>
              </a:rPr>
              <a:t>寄存器设定）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 		1 + SCR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～</a:t>
            </a:r>
            <a:r>
              <a:rPr lang="en-US" altLang="zh-CN" dirty="0">
                <a:latin typeface="+mn-ea"/>
              </a:rPr>
              <a:t>256</a:t>
            </a:r>
            <a:r>
              <a:rPr lang="zh-CN" altLang="en-US" dirty="0">
                <a:latin typeface="+mn-ea"/>
              </a:rPr>
              <a:t>）（由</a:t>
            </a:r>
            <a:r>
              <a:rPr lang="en-US" altLang="zh-CN" dirty="0">
                <a:latin typeface="+mn-ea"/>
              </a:rPr>
              <a:t>SSICR0 </a:t>
            </a:r>
            <a:r>
              <a:rPr lang="zh-CN" altLang="en-US" dirty="0">
                <a:latin typeface="+mn-ea"/>
              </a:rPr>
              <a:t>寄存器设定）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注意：</a:t>
            </a:r>
            <a:r>
              <a:rPr lang="en-US" altLang="zh-CN" dirty="0" err="1">
                <a:latin typeface="+mn-ea"/>
              </a:rPr>
              <a:t>SSIClk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可由系统时钟或 </a:t>
            </a:r>
            <a:r>
              <a:rPr lang="en-US" altLang="zh-CN" dirty="0">
                <a:latin typeface="+mn-ea"/>
              </a:rPr>
              <a:t>PIOSC </a:t>
            </a:r>
            <a:r>
              <a:rPr lang="zh-CN" altLang="en-US" dirty="0">
                <a:latin typeface="+mn-ea"/>
              </a:rPr>
              <a:t>驱动。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        当</a:t>
            </a:r>
            <a:r>
              <a:rPr lang="en-US" altLang="zh-CN" dirty="0">
                <a:latin typeface="+mn-ea"/>
              </a:rPr>
              <a:t>SSICC </a:t>
            </a:r>
            <a:r>
              <a:rPr lang="zh-CN" altLang="en-US" dirty="0">
                <a:latin typeface="+mn-ea"/>
              </a:rPr>
              <a:t>寄存器的 </a:t>
            </a:r>
            <a:r>
              <a:rPr lang="en-US" altLang="zh-CN" dirty="0">
                <a:latin typeface="+mn-ea"/>
              </a:rPr>
              <a:t>CS </a:t>
            </a:r>
            <a:r>
              <a:rPr lang="zh-CN" altLang="en-US" dirty="0">
                <a:latin typeface="+mn-ea"/>
              </a:rPr>
              <a:t>位被配置为 </a:t>
            </a:r>
            <a:r>
              <a:rPr lang="en-US" altLang="zh-CN" dirty="0">
                <a:latin typeface="+mn-ea"/>
              </a:rPr>
              <a:t>0x5 </a:t>
            </a:r>
            <a:r>
              <a:rPr lang="zh-CN" altLang="en-US" dirty="0">
                <a:latin typeface="+mn-ea"/>
              </a:rPr>
              <a:t>时，使用 </a:t>
            </a:r>
            <a:r>
              <a:rPr lang="en-US" altLang="zh-CN" dirty="0">
                <a:latin typeface="+mn-ea"/>
              </a:rPr>
              <a:t>PIOSC </a:t>
            </a:r>
            <a:r>
              <a:rPr lang="zh-CN" altLang="en-US" dirty="0">
                <a:latin typeface="+mn-ea"/>
              </a:rPr>
              <a:t>为时钟源。</a:t>
            </a:r>
            <a:endParaRPr lang="en-US" altLang="zh-CN" dirty="0">
              <a:latin typeface="+mn-ea"/>
            </a:endParaRPr>
          </a:p>
          <a:p>
            <a:endParaRPr lang="en-US" altLang="zh-CN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25635" y="809752"/>
            <a:ext cx="5425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五、</a:t>
            </a:r>
            <a:r>
              <a:rPr lang="zh-CN" altLang="en-US" sz="2800" b="1" dirty="0">
                <a:solidFill>
                  <a:srgbClr val="00B050"/>
                </a:solidFill>
              </a:rPr>
              <a:t>比特率生成器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75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25635" y="809752"/>
            <a:ext cx="5425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六、</a:t>
            </a:r>
            <a:r>
              <a:rPr lang="zh-CN" altLang="en-US" sz="2800" b="1" dirty="0">
                <a:solidFill>
                  <a:srgbClr val="00B050"/>
                </a:solidFill>
              </a:rPr>
              <a:t>寄存器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77" y="0"/>
            <a:ext cx="5881823" cy="68623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4303" y="2161309"/>
            <a:ext cx="567024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/>
              <a:t>SSIDR:  </a:t>
            </a:r>
            <a:r>
              <a:rPr lang="zh-CN" altLang="en-US" dirty="0"/>
              <a:t>发送数据或接收数据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SSICR0:</a:t>
            </a:r>
            <a:r>
              <a:rPr lang="zh-CN" altLang="en-US" dirty="0"/>
              <a:t>数据帧格式</a:t>
            </a:r>
            <a:r>
              <a:rPr lang="en-US" altLang="zh-CN" dirty="0"/>
              <a:t>(</a:t>
            </a:r>
            <a:r>
              <a:rPr lang="zh-CN" altLang="en-US" dirty="0"/>
              <a:t>包括极性和相位</a:t>
            </a:r>
            <a:r>
              <a:rPr lang="en-US" altLang="zh-CN" dirty="0"/>
              <a:t>)</a:t>
            </a:r>
            <a:r>
              <a:rPr lang="zh-CN" altLang="en-US" dirty="0"/>
              <a:t>、数据长度、</a:t>
            </a:r>
            <a:r>
              <a:rPr lang="en-US" altLang="zh-CN" dirty="0"/>
              <a:t>SSI</a:t>
            </a:r>
            <a:r>
              <a:rPr lang="zh-CN" altLang="en-US" dirty="0"/>
              <a:t>串行时钟速率（</a:t>
            </a:r>
            <a:r>
              <a:rPr lang="en-US" altLang="zh-CN" dirty="0"/>
              <a:t>SCR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SSICR1:</a:t>
            </a:r>
            <a:r>
              <a:rPr lang="zh-CN" altLang="en-US" dirty="0"/>
              <a:t>主</a:t>
            </a:r>
            <a:r>
              <a:rPr lang="en-US" altLang="zh-CN" dirty="0"/>
              <a:t>/</a:t>
            </a:r>
            <a:r>
              <a:rPr lang="zh-CN" altLang="en-US" dirty="0"/>
              <a:t>从、环回模式，</a:t>
            </a:r>
            <a:r>
              <a:rPr lang="en-US" altLang="zh-CN" dirty="0"/>
              <a:t>SSI</a:t>
            </a:r>
            <a:r>
              <a:rPr lang="zh-CN" altLang="en-US" dirty="0"/>
              <a:t>使能，传输结束</a:t>
            </a:r>
            <a:r>
              <a:rPr lang="en-US" altLang="zh-CN" dirty="0"/>
              <a:t>EOT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SSISR:</a:t>
            </a:r>
            <a:r>
              <a:rPr lang="zh-CN" altLang="en-US" dirty="0"/>
              <a:t>忙标志、接收 </a:t>
            </a:r>
            <a:r>
              <a:rPr lang="en-US" altLang="zh-CN" dirty="0"/>
              <a:t>FIFO </a:t>
            </a:r>
            <a:r>
              <a:rPr lang="zh-CN" altLang="en-US" dirty="0"/>
              <a:t>满、接收</a:t>
            </a:r>
            <a:r>
              <a:rPr lang="en-US" altLang="zh-CN" dirty="0"/>
              <a:t>FIFO</a:t>
            </a:r>
            <a:r>
              <a:rPr lang="zh-CN" altLang="en-US" dirty="0"/>
              <a:t>不空、发送 </a:t>
            </a:r>
            <a:r>
              <a:rPr lang="en-US" altLang="zh-CN" dirty="0"/>
              <a:t>FIFO </a:t>
            </a:r>
            <a:r>
              <a:rPr lang="zh-CN" altLang="en-US" dirty="0"/>
              <a:t>未满、发送 </a:t>
            </a:r>
            <a:r>
              <a:rPr lang="en-US" altLang="zh-CN" dirty="0"/>
              <a:t>FIFO </a:t>
            </a:r>
            <a:r>
              <a:rPr lang="zh-CN" altLang="en-US" dirty="0"/>
              <a:t>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4303" y="4574695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SSI</a:t>
            </a:r>
            <a:r>
              <a:rPr lang="zh-CN" altLang="en-US" dirty="0"/>
              <a:t>比特率设置：</a:t>
            </a:r>
            <a:endParaRPr lang="en-US" altLang="zh-CN" dirty="0"/>
          </a:p>
          <a:p>
            <a:r>
              <a:rPr lang="en-US" altLang="zh-CN" dirty="0"/>
              <a:t>SSICC</a:t>
            </a:r>
          </a:p>
          <a:p>
            <a:r>
              <a:rPr lang="en-US" altLang="zh-CN" dirty="0"/>
              <a:t>SSICPSR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304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25635" y="809752"/>
            <a:ext cx="5425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七、</a:t>
            </a:r>
            <a:r>
              <a:rPr lang="zh-CN" altLang="en-US" sz="2800" b="1" dirty="0">
                <a:solidFill>
                  <a:srgbClr val="00B050"/>
                </a:solidFill>
              </a:rPr>
              <a:t>中断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303" y="1731896"/>
            <a:ext cx="1109429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 发送 FIFO 中断：当发送 FIFO 中的数据少于或等于</a:t>
            </a:r>
            <a:r>
              <a:rPr lang="en-US" altLang="zh-CN" dirty="0"/>
              <a:t>4</a:t>
            </a:r>
            <a:r>
              <a:rPr lang="zh-CN" altLang="en-US" dirty="0"/>
              <a:t>个（</a:t>
            </a:r>
            <a:r>
              <a:rPr lang="en-US" altLang="zh-CN" dirty="0"/>
              <a:t>EOT =0</a:t>
            </a:r>
            <a:r>
              <a:rPr lang="zh-CN" altLang="en-US" dirty="0"/>
              <a:t>），数据已全部发完（</a:t>
            </a:r>
            <a:r>
              <a:rPr lang="en-US" altLang="zh-CN"/>
              <a:t>EOT=1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 接收 FIFO 中断 ：当接收 FIFO 达到一半时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 接收 FIFO 超时：接收 </a:t>
            </a:r>
            <a:r>
              <a:rPr lang="en-US" altLang="zh-CN" dirty="0"/>
              <a:t>FIFO </a:t>
            </a:r>
            <a:r>
              <a:rPr lang="zh-CN" altLang="en-US" dirty="0"/>
              <a:t>从空状态变为非空状态后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 err="1"/>
              <a:t>SSIClk</a:t>
            </a:r>
            <a:r>
              <a:rPr lang="zh-CN" altLang="en-US" dirty="0"/>
              <a:t>周期内没有再次变为空状态就会触发，（需手工清除标志）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 接收 FIFO 溢出：接收 </a:t>
            </a:r>
            <a:r>
              <a:rPr lang="en-US" altLang="zh-CN" dirty="0"/>
              <a:t>FIEO </a:t>
            </a:r>
            <a:r>
              <a:rPr lang="zh-CN" altLang="en-US" dirty="0"/>
              <a:t>发生溢出（需手工清除标志）</a:t>
            </a:r>
          </a:p>
        </p:txBody>
      </p:sp>
    </p:spTree>
    <p:extLst>
      <p:ext uri="{BB962C8B-B14F-4D97-AF65-F5344CB8AC3E}">
        <p14:creationId xmlns:p14="http://schemas.microsoft.com/office/powerpoint/2010/main" val="197150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3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SSI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79836" y="542108"/>
            <a:ext cx="5425178" cy="65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八、</a:t>
            </a:r>
            <a:r>
              <a:rPr lang="zh-CN" altLang="en-US" sz="2800" b="1" dirty="0">
                <a:solidFill>
                  <a:srgbClr val="00B050"/>
                </a:solidFill>
              </a:rPr>
              <a:t>例程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425" y="135413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SSIInit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SysCtlPeripheralEnable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(SYSCTL_PERIPH_SSI0);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SysCtlPeripheralEnable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(SYSCTL_PERIPH_GPIOA);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GPIOPinConfigure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(GPIO_PA2_SSI0CLK);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GPIOPinConfigure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(GPIO_PA3_SSI0FSS);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GPIOPinConfigure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(GPIO_PA4_SSI0RX);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GPIOPinConfigure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(GPIO_PA5_SSI0TX);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GPIOPinTypeSSI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(GPIO_PORTA_BASE, GPIO_PIN_5 | GPIO_PIN_4 | GPIO_PIN_3 |GPIO_PIN_2);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SSIConfigSetExpClk</a:t>
            </a:r>
            <a:r>
              <a:rPr lang="en-US" altLang="zh-CN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(SSI0_BASE, </a:t>
            </a:r>
            <a:r>
              <a:rPr lang="en-US" altLang="zh-CN" b="1" u="sng" dirty="0" err="1">
                <a:solidFill>
                  <a:srgbClr val="642880"/>
                </a:solidFill>
                <a:latin typeface="Consolas" panose="020B0609020204030204" pitchFamily="49" charset="0"/>
              </a:rPr>
              <a:t>SysCtlClockGet</a:t>
            </a:r>
            <a:r>
              <a:rPr lang="en-US" altLang="zh-CN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(), SSI_FRF_MOTO_MODE_0, 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SSI_MODE_MASTER, 1000000, 8);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SSIEnable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(SSI0_BASE);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50919" y="682080"/>
            <a:ext cx="554152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5032"/>
                </a:solidFill>
                <a:latin typeface="Consolas" panose="020B0609020204030204" pitchFamily="49" charset="0"/>
              </a:rPr>
              <a:t>uint32_t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data=60;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5032"/>
                </a:solidFill>
                <a:latin typeface="Consolas" panose="020B0609020204030204" pitchFamily="49" charset="0"/>
              </a:rPr>
              <a:t>uint32_t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receive;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SysCtlClockSet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(SYSCTL_SYSDIV_1 | SYSCTL_USE_OSC | SYSCTL_OSC_MAIN |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SYSCTL_XTAL_16MHZ);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SSIInit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SSIDataGetNonBlocking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(SSI0_BASE, &amp;receive))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SSIDataPut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(SSI0_BASE, data);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SSIBusy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(SSI0_BASE))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SSIDataGet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(SSI0_BASE, &amp;receive);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(1)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23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04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402579" y="2855556"/>
            <a:ext cx="691962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0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同步串行通信</a:t>
            </a:r>
            <a:r>
              <a:rPr lang="en-US" altLang="zh-CN" sz="60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sym typeface="Arial"/>
              </a:rPr>
              <a:t>I2C</a:t>
            </a:r>
            <a:endParaRPr lang="zh-CN" altLang="en-US" sz="60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8" name="流程图: 终止 7">
              <a:extLst>
                <a:ext uri="{FF2B5EF4-FFF2-40B4-BE49-F238E27FC236}">
                  <a16:creationId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流程图: 终止 8">
              <a:extLst>
                <a:ext uri="{FF2B5EF4-FFF2-40B4-BE49-F238E27FC236}">
                  <a16:creationId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流程图: 终止 9">
              <a:extLst>
                <a:ext uri="{FF2B5EF4-FFF2-40B4-BE49-F238E27FC236}">
                  <a16:creationId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4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078" y="1253777"/>
            <a:ext cx="10856041" cy="3657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/>
              <a:t>    I2C</a:t>
            </a:r>
            <a:r>
              <a:rPr lang="zh-CN" altLang="en-US" sz="2667" dirty="0"/>
              <a:t>连接图</a:t>
            </a:r>
            <a:endParaRPr lang="en-US" altLang="zh-CN" sz="2667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67" dirty="0"/>
              <a:t>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）两根连接线，</a:t>
            </a:r>
            <a:r>
              <a:rPr lang="en-US" altLang="zh-CN" dirty="0"/>
              <a:t>SDA</a:t>
            </a:r>
            <a:r>
              <a:rPr lang="zh-CN" altLang="en-US" dirty="0"/>
              <a:t>（串行数据线）</a:t>
            </a:r>
            <a:endParaRPr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/>
              <a:t>                        SCL</a:t>
            </a:r>
            <a:r>
              <a:rPr lang="zh-CN" altLang="en-US" dirty="0"/>
              <a:t>（串行时钟线）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 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I2C</a:t>
            </a:r>
            <a:r>
              <a:rPr lang="zh-CN" altLang="en-US" dirty="0"/>
              <a:t>总线上各器件的</a:t>
            </a:r>
            <a:r>
              <a:rPr lang="en-US" altLang="zh-CN" dirty="0"/>
              <a:t>SDA</a:t>
            </a:r>
            <a:r>
              <a:rPr lang="zh-CN" altLang="en-US" dirty="0"/>
              <a:t>及</a:t>
            </a:r>
            <a:r>
              <a:rPr lang="en-US" altLang="zh-CN" dirty="0"/>
              <a:t>SCL</a:t>
            </a:r>
            <a:r>
              <a:rPr lang="zh-CN" altLang="en-US" dirty="0"/>
              <a:t>都是线“与”关系：当</a:t>
            </a:r>
            <a:r>
              <a:rPr lang="zh-CN" altLang="en-US" dirty="0">
                <a:solidFill>
                  <a:srgbClr val="FF0000"/>
                </a:solidFill>
              </a:rPr>
              <a:t>两根线均为高电平时，总线空闲，</a:t>
            </a:r>
            <a:r>
              <a:rPr lang="zh-CN" altLang="en-US" dirty="0"/>
              <a:t>连到总线上任一器件输出的低电平，都将使总线的信号变低，需要外接上拉电阻。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      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）主机和从机，并通过唯一地址进行标识。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86" y="4271690"/>
            <a:ext cx="8307095" cy="2589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371" y="421049"/>
            <a:ext cx="6926968" cy="141114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14919" y="86938"/>
            <a:ext cx="4556471" cy="523220"/>
            <a:chOff x="164616" y="128485"/>
            <a:chExt cx="4556471" cy="52322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52024" y="557350"/>
            <a:ext cx="5425178" cy="65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一、</a:t>
            </a:r>
            <a:r>
              <a:rPr lang="en-US" altLang="zh-CN" sz="2800" b="1" dirty="0">
                <a:solidFill>
                  <a:srgbClr val="00B050"/>
                </a:solidFill>
                <a:latin typeface="+mn-ea"/>
              </a:rPr>
              <a:t>I2C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基本原理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5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25635" y="893088"/>
            <a:ext cx="466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一、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 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串行通信的基本知识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10" name="Rectangle 2"/>
          <p:cNvSpPr>
            <a:spLocks noGrp="1" noRot="1" noChangeArrowheads="1"/>
          </p:cNvSpPr>
          <p:nvPr/>
        </p:nvSpPr>
        <p:spPr bwMode="auto">
          <a:xfrm>
            <a:off x="6749198" y="4951669"/>
            <a:ext cx="4950966" cy="46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5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/>
              <a:t>将数据字节的各位用多条数据线同时进行传送</a:t>
            </a:r>
            <a:r>
              <a:rPr lang="zh-CN" altLang="en-US" sz="1800" dirty="0"/>
              <a:t>。</a:t>
            </a:r>
          </a:p>
        </p:txBody>
      </p:sp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069" y="2068264"/>
            <a:ext cx="4547224" cy="2337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矩形 11"/>
          <p:cNvSpPr/>
          <p:nvPr/>
        </p:nvSpPr>
        <p:spPr>
          <a:xfrm>
            <a:off x="6749198" y="5415902"/>
            <a:ext cx="46889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控制简单、传输速度快；</a:t>
            </a:r>
            <a:endParaRPr lang="en-US" altLang="zh-CN" b="1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传输线较多，长距离传送时成本高且接收方的各位同时接收存在困难。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3" y="2964005"/>
            <a:ext cx="4993316" cy="144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文本框 1"/>
          <p:cNvSpPr txBox="1"/>
          <p:nvPr/>
        </p:nvSpPr>
        <p:spPr>
          <a:xfrm>
            <a:off x="8824571" y="13744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并行通信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57801" y="14822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串行通信</a:t>
            </a:r>
          </a:p>
        </p:txBody>
      </p:sp>
      <p:sp>
        <p:nvSpPr>
          <p:cNvPr id="15" name="矩形 14"/>
          <p:cNvSpPr/>
          <p:nvPr/>
        </p:nvSpPr>
        <p:spPr>
          <a:xfrm>
            <a:off x="950242" y="5831400"/>
            <a:ext cx="3615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传输线少，成本低</a:t>
            </a:r>
            <a:endParaRPr lang="en-US" altLang="zh-CN" b="1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C000"/>
                </a:solidFill>
              </a:rPr>
              <a:t>数据的传送控制比并行通信复杂。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6" name="Rectangle 2"/>
          <p:cNvSpPr>
            <a:spLocks noGrp="1" noRot="1" noChangeArrowheads="1"/>
          </p:cNvSpPr>
          <p:nvPr/>
        </p:nvSpPr>
        <p:spPr bwMode="auto">
          <a:xfrm>
            <a:off x="939851" y="4951668"/>
            <a:ext cx="4950966" cy="46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5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/>
              <a:t>将数据字节分成一位一位的形式在一条传输线上逐个地传送。</a:t>
            </a:r>
          </a:p>
          <a:p>
            <a:pPr marL="0" indent="0">
              <a:buNone/>
            </a:pP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553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25635" y="809752"/>
            <a:ext cx="5425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一、</a:t>
            </a:r>
            <a:r>
              <a:rPr lang="en-US" altLang="zh-CN" sz="2800" b="1" dirty="0">
                <a:solidFill>
                  <a:srgbClr val="00B050"/>
                </a:solidFill>
                <a:latin typeface="+mn-ea"/>
              </a:rPr>
              <a:t>I2C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通信协议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4173" y="1943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74173" y="38427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起始位和停止位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224" y="1548416"/>
            <a:ext cx="4046453" cy="140387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95" y="4482582"/>
            <a:ext cx="6546798" cy="17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2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25635" y="809752"/>
            <a:ext cx="5425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一、</a:t>
            </a:r>
            <a:r>
              <a:rPr lang="en-US" altLang="zh-CN" sz="2800" b="1" dirty="0">
                <a:solidFill>
                  <a:srgbClr val="00B050"/>
                </a:solidFill>
                <a:latin typeface="+mn-ea"/>
              </a:rPr>
              <a:t>I2C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通信协议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5" y="1548416"/>
            <a:ext cx="11464119" cy="178473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3428960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I2C </a:t>
            </a:r>
            <a:r>
              <a:rPr lang="zh-CN" altLang="en-US" dirty="0"/>
              <a:t>总线每次传输的数据长度为</a:t>
            </a:r>
            <a:r>
              <a:rPr lang="zh-CN" altLang="en-US" dirty="0">
                <a:solidFill>
                  <a:srgbClr val="FF0000"/>
                </a:solidFill>
              </a:rPr>
              <a:t>九位，</a:t>
            </a:r>
            <a:r>
              <a:rPr lang="zh-CN" altLang="en-US" dirty="0"/>
              <a:t>其中包括</a:t>
            </a:r>
            <a:r>
              <a:rPr lang="zh-CN" altLang="en-US" dirty="0">
                <a:solidFill>
                  <a:srgbClr val="FF0000"/>
                </a:solidFill>
              </a:rPr>
              <a:t>八位数据位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一位应答位（</a:t>
            </a:r>
            <a:r>
              <a:rPr lang="en-US" altLang="zh-CN" dirty="0">
                <a:solidFill>
                  <a:srgbClr val="FF0000"/>
                </a:solidFill>
              </a:rPr>
              <a:t>ACK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传送时高位在前 低位在后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每次传输都由一个起始位开始</a:t>
            </a:r>
            <a:r>
              <a:rPr lang="en-US" altLang="zh-CN" dirty="0"/>
              <a:t>.</a:t>
            </a:r>
            <a:r>
              <a:rPr lang="zh-CN" altLang="en-US" dirty="0"/>
              <a:t>从机地址将被发送。地址 7 位，紧跟着的第 8 位是数据传输方向位</a:t>
            </a:r>
            <a:r>
              <a:rPr lang="en-US" altLang="zh-CN" dirty="0"/>
              <a:t>(</a:t>
            </a:r>
            <a:r>
              <a:rPr lang="zh-CN" altLang="en-US" dirty="0"/>
              <a:t>I2CMSA寄存器的R/S 位</a:t>
            </a:r>
            <a:r>
              <a:rPr lang="en-US" altLang="zh-CN" dirty="0"/>
              <a:t>)</a:t>
            </a:r>
            <a:r>
              <a:rPr lang="zh-CN" altLang="en-US" dirty="0"/>
              <a:t> R/S 位</a:t>
            </a:r>
            <a:r>
              <a:rPr lang="zh-CN" altLang="en-US" dirty="0">
                <a:solidFill>
                  <a:srgbClr val="FF0000"/>
                </a:solidFill>
              </a:rPr>
              <a:t>清零</a:t>
            </a:r>
            <a:r>
              <a:rPr lang="zh-CN" altLang="en-US" dirty="0"/>
              <a:t>表示传输操作（</a:t>
            </a:r>
            <a:r>
              <a:rPr lang="zh-CN" altLang="en-US" dirty="0">
                <a:solidFill>
                  <a:srgbClr val="FF0000"/>
                </a:solidFill>
              </a:rPr>
              <a:t>发送</a:t>
            </a:r>
            <a:r>
              <a:rPr lang="zh-CN" altLang="en-US" dirty="0"/>
              <a:t>），此位</a:t>
            </a:r>
            <a:r>
              <a:rPr lang="zh-CN" altLang="en-US" dirty="0">
                <a:solidFill>
                  <a:srgbClr val="FF0000"/>
                </a:solidFill>
              </a:rPr>
              <a:t>置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位表示数据请求（</a:t>
            </a:r>
            <a:r>
              <a:rPr lang="zh-CN" altLang="en-US" dirty="0">
                <a:solidFill>
                  <a:srgbClr val="FF0000"/>
                </a:solidFill>
              </a:rPr>
              <a:t>接收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应答由接收器产生。如果接收器遇到问题无法接收，则会产生一个</a:t>
            </a:r>
            <a:r>
              <a:rPr lang="zh-CN" altLang="en-US" dirty="0">
                <a:solidFill>
                  <a:srgbClr val="FF0000"/>
                </a:solidFill>
              </a:rPr>
              <a:t>高电平</a:t>
            </a:r>
            <a:r>
              <a:rPr lang="zh-CN" altLang="en-US" dirty="0"/>
              <a:t>的 </a:t>
            </a:r>
            <a:r>
              <a:rPr lang="en-US" altLang="zh-CN" dirty="0"/>
              <a:t>ACK</a:t>
            </a:r>
            <a:r>
              <a:rPr lang="zh-CN" altLang="en-US" dirty="0"/>
              <a:t>，此时发送器就会产生 </a:t>
            </a:r>
            <a:r>
              <a:rPr lang="en-US" altLang="zh-CN" dirty="0"/>
              <a:t>STOP </a:t>
            </a:r>
            <a:r>
              <a:rPr lang="zh-CN" altLang="en-US" dirty="0"/>
              <a:t>条件</a:t>
            </a:r>
          </a:p>
          <a:p>
            <a:r>
              <a:rPr lang="zh-CN" altLang="en-US" dirty="0"/>
              <a:t>结束这一次的数据传输。 </a:t>
            </a:r>
          </a:p>
          <a:p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传输总是由主机生成一个停止条件终止的，然而主机可以在没有产生停止信号的时候，通过再产生一个开始信号和总线上另一个设备的地址，来与另一个设备通信。因此，在一次传输过程中可能会存在各种不同组合的接收/发送格式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970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07997"/>
            <a:ext cx="4556471" cy="523220"/>
            <a:chOff x="164616" y="128485"/>
            <a:chExt cx="4556471" cy="52322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25635" y="809752"/>
            <a:ext cx="5425178" cy="65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一、</a:t>
            </a:r>
            <a:r>
              <a:rPr lang="en-US" altLang="zh-CN" sz="2800" b="1" dirty="0">
                <a:solidFill>
                  <a:srgbClr val="00B050"/>
                </a:solidFill>
                <a:latin typeface="+mn-ea"/>
              </a:rPr>
              <a:t>I2C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基本原理</a:t>
            </a:r>
            <a:endParaRPr lang="en-US" altLang="zh-CN" sz="2800" b="1" dirty="0">
              <a:solidFill>
                <a:srgbClr val="00B05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565" y="1030858"/>
            <a:ext cx="6149893" cy="174556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265" y="3221953"/>
            <a:ext cx="6004491" cy="15503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565" y="5084233"/>
            <a:ext cx="7786254" cy="177376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50304" y="3812475"/>
            <a:ext cx="26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主设备往从设备读数据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0304" y="1833148"/>
            <a:ext cx="26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主设备往从设备写数据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95776" y="5791802"/>
            <a:ext cx="26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重启格式</a:t>
            </a:r>
          </a:p>
        </p:txBody>
      </p:sp>
    </p:spTree>
    <p:extLst>
      <p:ext uri="{BB962C8B-B14F-4D97-AF65-F5344CB8AC3E}">
        <p14:creationId xmlns:p14="http://schemas.microsoft.com/office/powerpoint/2010/main" val="410877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58301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57692"/>
            <a:ext cx="2804616" cy="368580"/>
            <a:chOff x="164616" y="178180"/>
            <a:chExt cx="2804616" cy="36858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0991" y="754881"/>
            <a:ext cx="8857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kumimoji="1" lang="en-US" altLang="zh-CN" sz="2800" b="1" dirty="0">
                <a:solidFill>
                  <a:srgbClr val="00B050"/>
                </a:solidFill>
              </a:rPr>
              <a:t>TM4C123GH6PMI2C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的特点及结构图</a:t>
            </a:r>
            <a:endParaRPr kumimoji="1" lang="en-US" altLang="zh-CN" sz="2800" b="1" dirty="0">
              <a:solidFill>
                <a:srgbClr val="00B050"/>
              </a:solidFill>
              <a:latin typeface="Century Gothic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91" y="3658261"/>
            <a:ext cx="9189526" cy="31997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2446" y="1426312"/>
            <a:ext cx="14615381" cy="196977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zh-CN" b="1" dirty="0"/>
              <a:t>I2CMSA  </a:t>
            </a:r>
            <a:r>
              <a:rPr lang="zh-CN" altLang="en-US" dirty="0"/>
              <a:t>从机地址、包括读</a:t>
            </a:r>
            <a:r>
              <a:rPr lang="en-US" altLang="zh-CN" dirty="0"/>
              <a:t>/</a:t>
            </a:r>
            <a:r>
              <a:rPr lang="zh-CN" altLang="en-US" dirty="0"/>
              <a:t>写信号。</a:t>
            </a:r>
            <a:endParaRPr lang="en-US" altLang="zh-CN" dirty="0"/>
          </a:p>
          <a:p>
            <a:r>
              <a:rPr lang="en-US" altLang="zh-CN" b="1" dirty="0"/>
              <a:t>I2CMDR  </a:t>
            </a:r>
            <a:r>
              <a:rPr lang="zh-CN" altLang="en-US" dirty="0"/>
              <a:t>主机数据寄存器</a:t>
            </a:r>
            <a:endParaRPr lang="en-US" altLang="zh-CN" dirty="0"/>
          </a:p>
          <a:p>
            <a:r>
              <a:rPr lang="en-US" altLang="zh-CN" b="1" dirty="0"/>
              <a:t>I2CMCS  </a:t>
            </a:r>
            <a:r>
              <a:rPr lang="zh-CN" altLang="en-US" dirty="0"/>
              <a:t>主机控制</a:t>
            </a:r>
            <a:r>
              <a:rPr lang="en-US" altLang="zh-CN" dirty="0"/>
              <a:t>/</a:t>
            </a:r>
            <a:r>
              <a:rPr lang="zh-CN" altLang="en-US" dirty="0"/>
              <a:t>状态寄存器</a:t>
            </a:r>
            <a:endParaRPr lang="en-US" altLang="zh-CN" dirty="0"/>
          </a:p>
          <a:p>
            <a:r>
              <a:rPr lang="zh-CN" altLang="en-US" sz="1600" dirty="0"/>
              <a:t>数据应答、停止、开始产生、启用主机</a:t>
            </a:r>
            <a:endParaRPr lang="en-US" altLang="zh-CN" sz="1600" dirty="0"/>
          </a:p>
          <a:p>
            <a:r>
              <a:rPr lang="zh-CN" altLang="en-US" sz="1600" dirty="0"/>
              <a:t>时钟超时、总线占用、</a:t>
            </a:r>
            <a:r>
              <a:rPr lang="en-US" altLang="zh-CN" sz="1600" dirty="0"/>
              <a:t>I2C</a:t>
            </a:r>
            <a:r>
              <a:rPr lang="zh-CN" altLang="en-US" sz="1600" dirty="0"/>
              <a:t>空闲、仲裁失败、应答数据、应答地址、错误、</a:t>
            </a:r>
            <a:r>
              <a:rPr lang="en-US" altLang="zh-CN" sz="1600" dirty="0"/>
              <a:t>I2C</a:t>
            </a:r>
            <a:r>
              <a:rPr lang="zh-CN" altLang="en-US" sz="1600" dirty="0"/>
              <a:t>忙</a:t>
            </a:r>
            <a:endParaRPr lang="en-US" altLang="zh-CN" sz="1600" dirty="0"/>
          </a:p>
          <a:p>
            <a:r>
              <a:rPr lang="en-US" altLang="zh-CN" b="1" dirty="0"/>
              <a:t>I2CMTPR </a:t>
            </a:r>
            <a:r>
              <a:rPr lang="zh-CN" altLang="en-US" dirty="0"/>
              <a:t>传输速率设置</a:t>
            </a:r>
            <a:endParaRPr lang="en-US" altLang="zh-CN" dirty="0"/>
          </a:p>
          <a:p>
            <a:r>
              <a:rPr lang="en-US" altLang="zh-CN" b="1" dirty="0"/>
              <a:t>I2CMCR  </a:t>
            </a:r>
            <a:r>
              <a:rPr lang="zh-CN" altLang="en-US" dirty="0"/>
              <a:t>主</a:t>
            </a:r>
            <a:r>
              <a:rPr lang="en-US" altLang="zh-CN" dirty="0"/>
              <a:t>/</a:t>
            </a:r>
            <a:r>
              <a:rPr lang="zh-CN" altLang="en-US" dirty="0"/>
              <a:t>从、回环设置</a:t>
            </a:r>
            <a:endParaRPr lang="en-US" altLang="zh-CN" dirty="0"/>
          </a:p>
          <a:p>
            <a:r>
              <a:rPr lang="en-US" altLang="zh-CN" b="1" dirty="0"/>
              <a:t>I2CSOAR </a:t>
            </a:r>
            <a:r>
              <a:rPr lang="zh-CN" altLang="en-US" dirty="0"/>
              <a:t>从机本身地址</a:t>
            </a:r>
            <a:endParaRPr lang="en-US" altLang="zh-CN" dirty="0"/>
          </a:p>
          <a:p>
            <a:r>
              <a:rPr lang="en-US" altLang="zh-CN" b="1" dirty="0"/>
              <a:t>I2CSCSR </a:t>
            </a:r>
            <a:r>
              <a:rPr lang="zh-CN" altLang="en-US" dirty="0"/>
              <a:t>从机控制</a:t>
            </a:r>
            <a:r>
              <a:rPr lang="en-US" altLang="zh-CN" dirty="0"/>
              <a:t>/</a:t>
            </a:r>
            <a:r>
              <a:rPr lang="zh-CN" altLang="en-US" dirty="0"/>
              <a:t>状态寄存器</a:t>
            </a:r>
            <a:endParaRPr lang="en-US" altLang="zh-CN" dirty="0"/>
          </a:p>
          <a:p>
            <a:r>
              <a:rPr lang="en-US" altLang="zh-CN" b="1" dirty="0"/>
              <a:t>I2CSDR  </a:t>
            </a:r>
            <a:r>
              <a:rPr lang="zh-CN" altLang="en-US" dirty="0"/>
              <a:t>从机数据寄存器</a:t>
            </a:r>
            <a:endParaRPr lang="en-US" altLang="zh-CN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3714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103" y="1199061"/>
            <a:ext cx="108560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四种传输速率</a:t>
            </a:r>
            <a:endParaRPr lang="en-US" altLang="zh-CN" dirty="0"/>
          </a:p>
          <a:p>
            <a:r>
              <a:rPr lang="en-US" altLang="zh-CN" dirty="0"/>
              <a:t>– </a:t>
            </a:r>
            <a:r>
              <a:rPr lang="zh-CN" altLang="en-US" dirty="0"/>
              <a:t>标准 </a:t>
            </a:r>
            <a:r>
              <a:rPr lang="en-US" altLang="zh-CN" dirty="0"/>
              <a:t>(100 Kbps)</a:t>
            </a:r>
          </a:p>
          <a:p>
            <a:r>
              <a:rPr lang="en-US" altLang="zh-CN" dirty="0"/>
              <a:t>– </a:t>
            </a:r>
            <a:r>
              <a:rPr lang="zh-CN" altLang="en-US" dirty="0"/>
              <a:t>快速 </a:t>
            </a:r>
            <a:r>
              <a:rPr lang="en-US" altLang="zh-CN" dirty="0"/>
              <a:t>(400 Kbps)</a:t>
            </a:r>
          </a:p>
          <a:p>
            <a:r>
              <a:rPr lang="en-US" altLang="zh-CN" dirty="0"/>
              <a:t>– </a:t>
            </a:r>
            <a:r>
              <a:rPr lang="zh-CN" altLang="en-US" dirty="0"/>
              <a:t>超快速 </a:t>
            </a:r>
            <a:r>
              <a:rPr lang="en-US" altLang="zh-CN" dirty="0"/>
              <a:t>(1 Mbps)</a:t>
            </a:r>
          </a:p>
          <a:p>
            <a:r>
              <a:rPr lang="en-US" altLang="zh-CN" dirty="0"/>
              <a:t>– </a:t>
            </a:r>
            <a:r>
              <a:rPr lang="zh-CN" altLang="en-US" dirty="0"/>
              <a:t>高速 </a:t>
            </a:r>
            <a:r>
              <a:rPr lang="en-US" altLang="zh-CN" dirty="0"/>
              <a:t>(3.33 Mbps)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58301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57692"/>
            <a:ext cx="2804616" cy="368580"/>
            <a:chOff x="164616" y="178180"/>
            <a:chExt cx="2804616" cy="36858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0991" y="754881"/>
            <a:ext cx="8857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kumimoji="1" lang="en-US" altLang="zh-CN" sz="2800" b="1" dirty="0">
                <a:solidFill>
                  <a:srgbClr val="00B050"/>
                </a:solidFill>
              </a:rPr>
              <a:t>I2C 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时钟</a:t>
            </a:r>
            <a:endParaRPr kumimoji="1" lang="en-US" altLang="zh-CN" sz="2800" b="1" dirty="0">
              <a:solidFill>
                <a:srgbClr val="00B050"/>
              </a:solidFill>
              <a:latin typeface="Century Gothic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66924" y="2894405"/>
            <a:ext cx="8605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Courier"/>
              </a:rPr>
              <a:t>SCL_PERIOD </a:t>
            </a:r>
            <a:r>
              <a:rPr lang="en-US" altLang="zh-CN" dirty="0">
                <a:latin typeface="CourierNewPSMT"/>
              </a:rPr>
              <a:t>= 2 × (1 + </a:t>
            </a:r>
            <a:r>
              <a:rPr lang="en-US" altLang="zh-CN" i="1" dirty="0">
                <a:latin typeface="Courier"/>
              </a:rPr>
              <a:t>TIMER_PRD</a:t>
            </a:r>
            <a:r>
              <a:rPr lang="en-US" altLang="zh-CN" dirty="0">
                <a:latin typeface="CourierNewPSMT"/>
              </a:rPr>
              <a:t>) × (</a:t>
            </a:r>
            <a:r>
              <a:rPr lang="en-US" altLang="zh-CN" i="1" dirty="0">
                <a:latin typeface="Courier"/>
              </a:rPr>
              <a:t>SCL_LP </a:t>
            </a:r>
            <a:r>
              <a:rPr lang="en-US" altLang="zh-CN" dirty="0">
                <a:latin typeface="CourierNewPSMT"/>
              </a:rPr>
              <a:t>+ </a:t>
            </a:r>
            <a:r>
              <a:rPr lang="en-US" altLang="zh-CN" i="1" dirty="0">
                <a:latin typeface="Courier"/>
              </a:rPr>
              <a:t>SCL_HP</a:t>
            </a:r>
            <a:r>
              <a:rPr lang="en-US" altLang="zh-CN" dirty="0">
                <a:latin typeface="CourierNewPSMT"/>
              </a:rPr>
              <a:t>) × </a:t>
            </a:r>
            <a:r>
              <a:rPr lang="en-US" altLang="zh-CN" i="1" dirty="0">
                <a:latin typeface="Courier"/>
              </a:rPr>
              <a:t>CLK_PRD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5389" y="35869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/>
              <a:t>SCL_PERIOD  </a:t>
            </a:r>
            <a:r>
              <a:rPr lang="zh-CN" altLang="en-US" dirty="0"/>
              <a:t>是 </a:t>
            </a:r>
            <a:r>
              <a:rPr lang="en-US" altLang="zh-CN" dirty="0"/>
              <a:t>SCL </a:t>
            </a:r>
            <a:r>
              <a:rPr lang="zh-CN" altLang="en-US" dirty="0"/>
              <a:t>线周期（</a:t>
            </a:r>
            <a:r>
              <a:rPr lang="en-US" altLang="zh-CN" dirty="0"/>
              <a:t>I2C </a:t>
            </a:r>
            <a:r>
              <a:rPr lang="zh-CN" altLang="en-US" dirty="0"/>
              <a:t>时钟）。</a:t>
            </a:r>
            <a:endParaRPr lang="en-US" altLang="zh-CN" i="1" dirty="0">
              <a:latin typeface="Courier"/>
            </a:endParaRPr>
          </a:p>
          <a:p>
            <a:r>
              <a:rPr lang="en-US" altLang="zh-CN" i="1" dirty="0">
                <a:latin typeface="Courier"/>
              </a:rPr>
              <a:t>CLK_PRD   </a:t>
            </a:r>
            <a:r>
              <a:rPr lang="zh-CN" altLang="en-US" dirty="0">
                <a:latin typeface="ArialUnicodeMS"/>
              </a:rPr>
              <a:t>是系统时钟周期</a:t>
            </a:r>
          </a:p>
          <a:p>
            <a:r>
              <a:rPr lang="en-US" altLang="zh-CN" i="1" dirty="0">
                <a:latin typeface="Courier"/>
              </a:rPr>
              <a:t>SCL_LP    </a:t>
            </a:r>
            <a:r>
              <a:rPr lang="zh-CN" altLang="en-US" dirty="0">
                <a:latin typeface="ArialUnicodeMS"/>
              </a:rPr>
              <a:t>是 </a:t>
            </a:r>
            <a:r>
              <a:rPr lang="en-US" altLang="zh-CN" dirty="0">
                <a:latin typeface="ArialMT"/>
              </a:rPr>
              <a:t>SCL </a:t>
            </a:r>
            <a:r>
              <a:rPr lang="zh-CN" altLang="en-US" dirty="0">
                <a:latin typeface="ArialUnicodeMS"/>
              </a:rPr>
              <a:t>的低电平相位（固定为 </a:t>
            </a:r>
            <a:r>
              <a:rPr lang="en-US" altLang="zh-CN" dirty="0">
                <a:latin typeface="ArialMT"/>
              </a:rPr>
              <a:t>6</a:t>
            </a:r>
            <a:r>
              <a:rPr lang="zh-CN" altLang="en-US" dirty="0">
                <a:latin typeface="ArialUnicodeMS"/>
              </a:rPr>
              <a:t>）</a:t>
            </a:r>
          </a:p>
          <a:p>
            <a:r>
              <a:rPr lang="en-US" altLang="zh-CN" i="1" dirty="0">
                <a:latin typeface="Courier"/>
              </a:rPr>
              <a:t>SCL_HP    </a:t>
            </a:r>
            <a:r>
              <a:rPr lang="zh-CN" altLang="en-US" dirty="0">
                <a:latin typeface="ArialUnicodeMS"/>
              </a:rPr>
              <a:t>是 </a:t>
            </a:r>
            <a:r>
              <a:rPr lang="en-US" altLang="zh-CN" dirty="0">
                <a:latin typeface="ArialMT"/>
              </a:rPr>
              <a:t>SCL </a:t>
            </a:r>
            <a:r>
              <a:rPr lang="zh-CN" altLang="en-US" dirty="0">
                <a:latin typeface="ArialUnicodeMS"/>
              </a:rPr>
              <a:t>的高电平相位（固定为 </a:t>
            </a:r>
            <a:r>
              <a:rPr lang="en-US" altLang="zh-CN" dirty="0">
                <a:latin typeface="ArialMT"/>
              </a:rPr>
              <a:t>4</a:t>
            </a:r>
            <a:r>
              <a:rPr lang="zh-CN" altLang="en-US" dirty="0">
                <a:latin typeface="ArialUnicodeMS"/>
              </a:rPr>
              <a:t>）</a:t>
            </a:r>
          </a:p>
          <a:p>
            <a:r>
              <a:rPr lang="en-US" altLang="zh-CN" i="1" dirty="0">
                <a:latin typeface="Courier"/>
              </a:rPr>
              <a:t>TIMER_PRD </a:t>
            </a:r>
            <a:r>
              <a:rPr lang="zh-CN" altLang="en-US" dirty="0">
                <a:latin typeface="ArialUnicodeMS"/>
              </a:rPr>
              <a:t>是 </a:t>
            </a:r>
            <a:r>
              <a:rPr lang="en-US" altLang="zh-CN" dirty="0">
                <a:latin typeface="ArialMT"/>
              </a:rPr>
              <a:t>I2CMTPR </a:t>
            </a:r>
            <a:r>
              <a:rPr lang="zh-CN" altLang="en-US" dirty="0">
                <a:latin typeface="ArialUnicodeMS"/>
              </a:rPr>
              <a:t>寄存器的编程值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67608" y="3586902"/>
            <a:ext cx="4157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</a:t>
            </a:r>
          </a:p>
          <a:p>
            <a:r>
              <a:rPr lang="en-US" altLang="zh-CN" dirty="0"/>
              <a:t>CLK_PRD = 50 ns  //20MHz</a:t>
            </a:r>
          </a:p>
          <a:p>
            <a:r>
              <a:rPr lang="en-US" altLang="zh-CN" dirty="0"/>
              <a:t>TIMER_PRD = 2</a:t>
            </a:r>
          </a:p>
          <a:p>
            <a:r>
              <a:rPr lang="en-US" altLang="zh-CN" dirty="0"/>
              <a:t>SCL_LP=6</a:t>
            </a:r>
          </a:p>
          <a:p>
            <a:r>
              <a:rPr lang="en-US" altLang="zh-CN" dirty="0"/>
              <a:t>SCL_HP=4</a:t>
            </a:r>
          </a:p>
          <a:p>
            <a:r>
              <a:rPr lang="zh-CN" altLang="en-US" dirty="0"/>
              <a:t>产生的 </a:t>
            </a:r>
            <a:r>
              <a:rPr lang="en-US" altLang="zh-CN" dirty="0"/>
              <a:t>SCL </a:t>
            </a:r>
            <a:r>
              <a:rPr lang="zh-CN" altLang="en-US" dirty="0"/>
              <a:t>频率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1/SCL_PERIOD = 333 </a:t>
            </a:r>
            <a:r>
              <a:rPr lang="en-US" altLang="zh-CN" dirty="0" err="1"/>
              <a:t>Khz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5389" y="5631436"/>
            <a:ext cx="81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高速模式由</a:t>
            </a:r>
            <a:r>
              <a:rPr lang="en-US" altLang="zh-CN" dirty="0">
                <a:latin typeface="ArialMT"/>
              </a:rPr>
              <a:t>I2CMCS</a:t>
            </a:r>
            <a:r>
              <a:rPr lang="zh-CN" altLang="en-US" dirty="0"/>
              <a:t>寄存器中 </a:t>
            </a:r>
            <a:r>
              <a:rPr lang="en-US" altLang="zh-CN" dirty="0"/>
              <a:t>HS </a:t>
            </a:r>
            <a:r>
              <a:rPr lang="zh-CN" altLang="en-US" dirty="0"/>
              <a:t>位配置，此时</a:t>
            </a:r>
            <a:r>
              <a:rPr lang="en-US" altLang="zh-CN" dirty="0"/>
              <a:t>SCL_LP= 2 </a:t>
            </a:r>
            <a:r>
              <a:rPr lang="zh-CN" altLang="en-US" dirty="0"/>
              <a:t>和</a:t>
            </a:r>
            <a:r>
              <a:rPr lang="en-US" altLang="zh-CN" dirty="0"/>
              <a:t>SCL_HP= 1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63930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103" y="1199061"/>
            <a:ext cx="10856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主机中断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当通信结束（发送或者接收）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仲裁失败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通信发生错误</a:t>
            </a:r>
            <a:endParaRPr lang="en-US" altLang="zh-CN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58301"/>
            <a:ext cx="4556471" cy="523220"/>
            <a:chOff x="164616" y="128485"/>
            <a:chExt cx="4556471" cy="5232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57692"/>
            <a:ext cx="2804616" cy="368580"/>
            <a:chOff x="164616" y="178180"/>
            <a:chExt cx="2804616" cy="36858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0991" y="754881"/>
            <a:ext cx="8857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kumimoji="1" lang="en-US" altLang="zh-CN" sz="2800" b="1" dirty="0">
                <a:solidFill>
                  <a:srgbClr val="00B050"/>
                </a:solidFill>
              </a:rPr>
              <a:t>I2C 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中断</a:t>
            </a:r>
            <a:endParaRPr kumimoji="1" lang="en-US" altLang="zh-CN" sz="2800" b="1" dirty="0">
              <a:solidFill>
                <a:srgbClr val="00B050"/>
              </a:solidFill>
              <a:latin typeface="Century Gothi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103" y="3397567"/>
            <a:ext cx="843076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dirty="0"/>
              <a:t>从机中断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从机接收完成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从机请求传输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检测到总线停止条件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检测到总线开始条件</a:t>
            </a:r>
          </a:p>
        </p:txBody>
      </p:sp>
    </p:spTree>
    <p:extLst>
      <p:ext uri="{BB962C8B-B14F-4D97-AF65-F5344CB8AC3E}">
        <p14:creationId xmlns:p14="http://schemas.microsoft.com/office/powerpoint/2010/main" val="264906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80886" y="1344145"/>
            <a:ext cx="494796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14865"/>
                </a:solidFill>
              </a:rPr>
              <a:t>I2C0SCL </a:t>
            </a:r>
            <a:r>
              <a:rPr lang="zh-CN" altLang="en-US" dirty="0">
                <a:solidFill>
                  <a:srgbClr val="314865"/>
                </a:solidFill>
              </a:rPr>
              <a:t>和</a:t>
            </a:r>
            <a:r>
              <a:rPr lang="en-US" altLang="zh-CN" dirty="0">
                <a:solidFill>
                  <a:srgbClr val="314865"/>
                </a:solidFill>
              </a:rPr>
              <a:t>I2C0SDA </a:t>
            </a:r>
            <a:r>
              <a:rPr lang="zh-CN" altLang="en-US" dirty="0">
                <a:solidFill>
                  <a:srgbClr val="314865"/>
                </a:solidFill>
              </a:rPr>
              <a:t>引脚，默认为</a:t>
            </a:r>
            <a:r>
              <a:rPr lang="en-US" altLang="zh-CN" dirty="0">
                <a:solidFill>
                  <a:srgbClr val="314865"/>
                </a:solidFill>
              </a:rPr>
              <a:t>I2C </a:t>
            </a:r>
            <a:r>
              <a:rPr lang="zh-CN" altLang="en-US" dirty="0">
                <a:solidFill>
                  <a:srgbClr val="314865"/>
                </a:solidFill>
              </a:rPr>
              <a:t>功能；</a:t>
            </a:r>
            <a:endParaRPr lang="en-US" altLang="zh-CN" dirty="0">
              <a:solidFill>
                <a:srgbClr val="314865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14865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14865"/>
                </a:solidFill>
              </a:rPr>
              <a:t>其他通过</a:t>
            </a:r>
            <a:r>
              <a:rPr lang="en-US" altLang="zh-CN" dirty="0">
                <a:solidFill>
                  <a:srgbClr val="314865"/>
                </a:solidFill>
              </a:rPr>
              <a:t>GPIO </a:t>
            </a:r>
            <a:r>
              <a:rPr lang="zh-CN" altLang="en-US" dirty="0">
                <a:solidFill>
                  <a:srgbClr val="314865"/>
                </a:solidFill>
              </a:rPr>
              <a:t>信号的复用功能实现的</a:t>
            </a:r>
            <a:r>
              <a:rPr lang="en-US" altLang="zh-CN" dirty="0">
                <a:solidFill>
                  <a:srgbClr val="314865"/>
                </a:solidFill>
              </a:rPr>
              <a:t>I2C</a:t>
            </a:r>
            <a:r>
              <a:rPr lang="zh-CN" altLang="en-US" dirty="0">
                <a:solidFill>
                  <a:srgbClr val="314865"/>
                </a:solidFill>
              </a:rPr>
              <a:t>接口信号，在复位时默认为</a:t>
            </a:r>
            <a:r>
              <a:rPr lang="en-US" altLang="zh-CN" dirty="0">
                <a:solidFill>
                  <a:srgbClr val="314865"/>
                </a:solidFill>
              </a:rPr>
              <a:t>GPIO </a:t>
            </a:r>
            <a:r>
              <a:rPr lang="zh-CN" altLang="en-US" dirty="0">
                <a:solidFill>
                  <a:srgbClr val="314865"/>
                </a:solidFill>
              </a:rPr>
              <a:t>信号。</a:t>
            </a:r>
            <a:endParaRPr lang="en-US" altLang="zh-CN" dirty="0">
              <a:solidFill>
                <a:srgbClr val="31486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14865"/>
                </a:solidFill>
              </a:rPr>
              <a:t>--------------------------------------------------------------------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14865"/>
                </a:solidFill>
              </a:rPr>
              <a:t>I2CSDA </a:t>
            </a:r>
            <a:r>
              <a:rPr lang="zh-CN" altLang="en-US" dirty="0">
                <a:solidFill>
                  <a:srgbClr val="314865"/>
                </a:solidFill>
              </a:rPr>
              <a:t>引脚应使用</a:t>
            </a:r>
            <a:r>
              <a:rPr lang="en-US" altLang="zh-CN" dirty="0">
                <a:solidFill>
                  <a:srgbClr val="314865"/>
                </a:solidFill>
                <a:latin typeface="+mn-ea"/>
              </a:rPr>
              <a:t>GPIO</a:t>
            </a:r>
            <a:r>
              <a:rPr lang="en-US" altLang="zh-CN" dirty="0">
                <a:solidFill>
                  <a:srgbClr val="314865"/>
                </a:solidFill>
              </a:rPr>
              <a:t> </a:t>
            </a:r>
            <a:r>
              <a:rPr lang="zh-CN" altLang="en-US" dirty="0">
                <a:solidFill>
                  <a:srgbClr val="314865"/>
                </a:solidFill>
              </a:rPr>
              <a:t>开漏选择（</a:t>
            </a:r>
            <a:r>
              <a:rPr lang="en-US" altLang="zh-CN" dirty="0">
                <a:solidFill>
                  <a:srgbClr val="314865"/>
                </a:solidFill>
              </a:rPr>
              <a:t>GPIOODR</a:t>
            </a:r>
            <a:r>
              <a:rPr lang="zh-CN" altLang="en-US" dirty="0">
                <a:solidFill>
                  <a:srgbClr val="314865"/>
                </a:solidFill>
              </a:rPr>
              <a:t>）寄存器设置为开漏，使用时需要外接上拉电阻。</a:t>
            </a:r>
            <a:endParaRPr lang="en-US" altLang="zh-CN" dirty="0">
              <a:solidFill>
                <a:srgbClr val="314865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14865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14865"/>
                </a:solidFill>
              </a:rPr>
              <a:t>而</a:t>
            </a:r>
            <a:r>
              <a:rPr lang="en-US" altLang="zh-CN" dirty="0">
                <a:solidFill>
                  <a:srgbClr val="314865"/>
                </a:solidFill>
              </a:rPr>
              <a:t>I2CSCL</a:t>
            </a:r>
            <a:r>
              <a:rPr lang="zh-CN" altLang="en-US" dirty="0">
                <a:solidFill>
                  <a:srgbClr val="314865"/>
                </a:solidFill>
              </a:rPr>
              <a:t>信号</a:t>
            </a:r>
            <a:r>
              <a:rPr lang="zh-CN" altLang="en-US" dirty="0">
                <a:solidFill>
                  <a:srgbClr val="FF0000"/>
                </a:solidFill>
              </a:rPr>
              <a:t>不能</a:t>
            </a:r>
            <a:r>
              <a:rPr lang="zh-CN" altLang="en-US" dirty="0">
                <a:solidFill>
                  <a:srgbClr val="314865"/>
                </a:solidFill>
              </a:rPr>
              <a:t>设置为开漏输出，这是由于该款芯片已经内接了上拉电阻。</a:t>
            </a:r>
            <a:endParaRPr lang="en-US" altLang="zh-CN" dirty="0">
              <a:solidFill>
                <a:srgbClr val="31486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58301"/>
            <a:ext cx="4556471" cy="523220"/>
            <a:chOff x="164616" y="128485"/>
            <a:chExt cx="4556471" cy="52322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64303" y="128485"/>
              <a:ext cx="4156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4 </a:t>
              </a: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同步串行通信</a:t>
              </a:r>
              <a:r>
                <a:rPr lang="en-US" altLang="zh-CN" sz="2800" b="1" dirty="0">
                  <a:solidFill>
                    <a:srgbClr val="FF0000"/>
                  </a:solidFill>
                  <a:latin typeface="+mn-ea"/>
                </a:rPr>
                <a:t>I2C</a:t>
              </a:r>
              <a:endParaRPr lang="zh-CN" altLang="en-US" sz="2800" b="1" dirty="0">
                <a:solidFill>
                  <a:srgbClr val="0066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257692"/>
            <a:ext cx="2804616" cy="368580"/>
            <a:chOff x="164616" y="178180"/>
            <a:chExt cx="2804616" cy="36858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64616" y="705185"/>
            <a:ext cx="8857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+mn-ea"/>
              </a:rPr>
              <a:t>二、</a:t>
            </a:r>
            <a:r>
              <a:rPr kumimoji="1" lang="zh-CN" altLang="en-US" sz="2800" b="1" dirty="0">
                <a:solidFill>
                  <a:srgbClr val="00B050"/>
                </a:solidFill>
              </a:rPr>
              <a:t>信号描述</a:t>
            </a:r>
            <a:endParaRPr kumimoji="1" lang="en-US" altLang="zh-CN" sz="2800" b="1" dirty="0">
              <a:solidFill>
                <a:srgbClr val="00B050"/>
              </a:solidFill>
              <a:latin typeface="Century Gothic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1" y="2078597"/>
            <a:ext cx="6196826" cy="28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25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rgbClr val="404040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977" y="142875"/>
            <a:ext cx="56745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33" b="1" dirty="0">
                <a:solidFill>
                  <a:srgbClr val="FF0000"/>
                </a:solidFill>
                <a:ea typeface="微软雅黑"/>
              </a:rPr>
              <a:t>四、初始化与配置</a:t>
            </a:r>
            <a:endParaRPr kumimoji="1" lang="en-US" altLang="zh-CN" sz="1333" b="1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38818"/>
          <a:stretch/>
        </p:blipFill>
        <p:spPr>
          <a:xfrm>
            <a:off x="310285" y="471169"/>
            <a:ext cx="3956915" cy="6380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26488"/>
          <a:stretch/>
        </p:blipFill>
        <p:spPr>
          <a:xfrm>
            <a:off x="4267201" y="471169"/>
            <a:ext cx="3897745" cy="63800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41207"/>
          <a:stretch/>
        </p:blipFill>
        <p:spPr>
          <a:xfrm>
            <a:off x="8081820" y="471169"/>
            <a:ext cx="3716771" cy="6380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821" y="1843903"/>
            <a:ext cx="3365284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8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612" y="6221794"/>
            <a:ext cx="16707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333" dirty="0">
                <a:solidFill>
                  <a:schemeClr val="bg1"/>
                </a:solidFill>
                <a:latin typeface="Century Gothic"/>
                <a:ea typeface="微软雅黑"/>
              </a:rPr>
              <a:t>LOGO | COMPANY</a:t>
            </a:r>
            <a:endParaRPr kumimoji="1" lang="zh-CN" altLang="en-US" sz="1333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547" y="223981"/>
            <a:ext cx="909501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733" b="1" dirty="0">
                <a:solidFill>
                  <a:srgbClr val="FF0000"/>
                </a:solidFill>
                <a:latin typeface="Century Gothic"/>
                <a:ea typeface="微软雅黑"/>
              </a:rPr>
              <a:t>5 UART SSI I2C</a:t>
            </a:r>
            <a:r>
              <a:rPr kumimoji="1" lang="zh-CN" altLang="en-US" sz="3733" b="1" dirty="0">
                <a:solidFill>
                  <a:srgbClr val="FF0000"/>
                </a:solidFill>
                <a:latin typeface="Century Gothic"/>
                <a:ea typeface="微软雅黑"/>
              </a:rPr>
              <a:t>的比较</a:t>
            </a:r>
            <a:endParaRPr kumimoji="1" lang="zh-CN" altLang="en-US" sz="3733" b="1" dirty="0">
              <a:solidFill>
                <a:srgbClr val="FF0000"/>
              </a:solidFill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937" y="1118579"/>
            <a:ext cx="8071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l"/>
            </a:pPr>
            <a:r>
              <a:rPr lang="en-US" altLang="zh-CN" dirty="0"/>
              <a:t>SPI(Serial Peripheral Interface</a:t>
            </a:r>
            <a:r>
              <a:rPr lang="zh-CN" altLang="en-US" dirty="0"/>
              <a:t>：串行外设接口</a:t>
            </a:r>
            <a:r>
              <a:rPr lang="en-US" altLang="zh-CN" dirty="0"/>
              <a:t>);</a:t>
            </a:r>
          </a:p>
          <a:p>
            <a:pPr marL="380990" indent="-380990">
              <a:buFont typeface="Wingdings" panose="05000000000000000000" pitchFamily="2" charset="2"/>
              <a:buChar char="l"/>
            </a:pPr>
            <a:r>
              <a:rPr lang="en-US" altLang="zh-CN" dirty="0"/>
              <a:t>I2C(INTER IC BUS)</a:t>
            </a:r>
          </a:p>
          <a:p>
            <a:pPr marL="380990" indent="-380990">
              <a:buFont typeface="Wingdings" panose="05000000000000000000" pitchFamily="2" charset="2"/>
              <a:buChar char="l"/>
            </a:pPr>
            <a:r>
              <a:rPr lang="en-US" altLang="zh-CN" dirty="0"/>
              <a:t>UART(Universal Asynchronous Receiver Transmitter</a:t>
            </a:r>
            <a:r>
              <a:rPr lang="zh-CN" altLang="en-US" dirty="0"/>
              <a:t>：通用异步收发器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848360" y="2546721"/>
          <a:ext cx="10610171" cy="3423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2185">
                  <a:extLst>
                    <a:ext uri="{9D8B030D-6E8A-4147-A177-3AD203B41FA5}">
                      <a16:colId xmlns:a16="http://schemas.microsoft.com/office/drawing/2014/main" val="1802147692"/>
                    </a:ext>
                  </a:extLst>
                </a:gridCol>
                <a:gridCol w="3746295">
                  <a:extLst>
                    <a:ext uri="{9D8B030D-6E8A-4147-A177-3AD203B41FA5}">
                      <a16:colId xmlns:a16="http://schemas.microsoft.com/office/drawing/2014/main" val="3459232153"/>
                    </a:ext>
                  </a:extLst>
                </a:gridCol>
                <a:gridCol w="2774043">
                  <a:extLst>
                    <a:ext uri="{9D8B030D-6E8A-4147-A177-3AD203B41FA5}">
                      <a16:colId xmlns:a16="http://schemas.microsoft.com/office/drawing/2014/main" val="291782690"/>
                    </a:ext>
                  </a:extLst>
                </a:gridCol>
                <a:gridCol w="2767648">
                  <a:extLst>
                    <a:ext uri="{9D8B030D-6E8A-4147-A177-3AD203B41FA5}">
                      <a16:colId xmlns:a16="http://schemas.microsoft.com/office/drawing/2014/main" val="4214606054"/>
                    </a:ext>
                  </a:extLst>
                </a:gridCol>
              </a:tblGrid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UART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SSI(SPI)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IIC(I2C)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45625420"/>
                  </a:ext>
                </a:extLst>
              </a:tr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时钟信号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异步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同步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同步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8039337"/>
                  </a:ext>
                </a:extLst>
              </a:tr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通信方向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全双工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全双工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半双工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30175852"/>
                  </a:ext>
                </a:extLst>
              </a:tr>
              <a:tr h="5063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占用资源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根线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RXD</a:t>
                      </a:r>
                      <a:r>
                        <a:rPr lang="zh-CN" sz="1600" kern="100" dirty="0">
                          <a:effectLst/>
                        </a:rPr>
                        <a:t>、</a:t>
                      </a:r>
                      <a:r>
                        <a:rPr lang="en-US" sz="1600" kern="100" dirty="0">
                          <a:effectLst/>
                        </a:rPr>
                        <a:t>TXD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r>
                        <a:rPr lang="zh-CN" sz="1600" kern="100">
                          <a:effectLst/>
                        </a:rPr>
                        <a:t>根线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MOSI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MISO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SCLK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SS#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根线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(SDA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SCL)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3373686"/>
                  </a:ext>
                </a:extLst>
              </a:tr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通信数量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单机通信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多从机通信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多从机通信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6589472"/>
                  </a:ext>
                </a:extLst>
              </a:tr>
              <a:tr h="11072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传输速率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标准繁多，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传统的</a:t>
                      </a:r>
                      <a:r>
                        <a:rPr lang="en-US" sz="1600" kern="100" dirty="0">
                          <a:effectLst/>
                        </a:rPr>
                        <a:t>RS232</a:t>
                      </a:r>
                      <a:r>
                        <a:rPr lang="zh-CN" sz="1600" kern="100" dirty="0">
                          <a:effectLst/>
                        </a:rPr>
                        <a:t>传输速率一般不超过</a:t>
                      </a:r>
                      <a:r>
                        <a:rPr lang="en-US" sz="1600" kern="100" dirty="0">
                          <a:effectLst/>
                        </a:rPr>
                        <a:t>20Kbps</a:t>
                      </a:r>
                      <a:r>
                        <a:rPr lang="zh-CN" sz="1600" kern="100" dirty="0">
                          <a:effectLst/>
                        </a:rPr>
                        <a:t>。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现代的</a:t>
                      </a:r>
                      <a:r>
                        <a:rPr lang="en-US" sz="1600" kern="100" dirty="0">
                          <a:effectLst/>
                        </a:rPr>
                        <a:t>RS485</a:t>
                      </a:r>
                      <a:r>
                        <a:rPr lang="zh-CN" sz="1600" kern="100" dirty="0">
                          <a:effectLst/>
                        </a:rPr>
                        <a:t>协议可达</a:t>
                      </a:r>
                      <a:r>
                        <a:rPr lang="en-US" sz="1600" kern="100" dirty="0">
                          <a:effectLst/>
                        </a:rPr>
                        <a:t>Mbps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传输速率可达几</a:t>
                      </a:r>
                      <a:r>
                        <a:rPr lang="en-US" sz="1600" kern="100" dirty="0">
                          <a:effectLst/>
                        </a:rPr>
                        <a:t>Mbps</a:t>
                      </a:r>
                      <a:r>
                        <a:rPr lang="zh-CN" sz="1600" kern="100" dirty="0">
                          <a:effectLst/>
                        </a:rPr>
                        <a:t>水平，比</a:t>
                      </a:r>
                      <a:r>
                        <a:rPr lang="en-US" sz="1600" kern="100" dirty="0">
                          <a:effectLst/>
                        </a:rPr>
                        <a:t>I2C</a:t>
                      </a:r>
                      <a:r>
                        <a:rPr lang="zh-CN" sz="1600" kern="100" dirty="0">
                          <a:effectLst/>
                        </a:rPr>
                        <a:t>快。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标准速度：</a:t>
                      </a:r>
                      <a:r>
                        <a:rPr lang="en-US" sz="1600" kern="100" dirty="0">
                          <a:effectLst/>
                        </a:rPr>
                        <a:t>100kbps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快速模式：</a:t>
                      </a:r>
                      <a:r>
                        <a:rPr lang="en-US" sz="1600" kern="100" dirty="0">
                          <a:effectLst/>
                        </a:rPr>
                        <a:t>400kbps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高速模式：</a:t>
                      </a:r>
                      <a:r>
                        <a:rPr lang="en-US" sz="1600" kern="100" dirty="0">
                          <a:effectLst/>
                        </a:rPr>
                        <a:t>3.4Mbps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1600403"/>
                  </a:ext>
                </a:extLst>
              </a:tr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校验与应答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校验位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应答机制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30592677"/>
                  </a:ext>
                </a:extLst>
              </a:tr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FIFO</a:t>
                      </a:r>
                      <a:r>
                        <a:rPr lang="zh-CN" sz="1600" kern="100">
                          <a:effectLst/>
                        </a:rPr>
                        <a:t>缓冲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17946700"/>
                  </a:ext>
                </a:extLst>
              </a:tr>
              <a:tr h="258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应用场合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系统层</a:t>
                      </a:r>
                      <a:r>
                        <a:rPr lang="en-US" sz="1600" kern="100" dirty="0">
                          <a:effectLst/>
                        </a:rPr>
                        <a:t>/</a:t>
                      </a:r>
                      <a:r>
                        <a:rPr lang="zh-CN" sz="1600" kern="100" dirty="0">
                          <a:effectLst/>
                        </a:rPr>
                        <a:t>芯片层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芯片层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芯片层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469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58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1357208" y="85324"/>
            <a:ext cx="6233565" cy="6772676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452987" y="701458"/>
            <a:ext cx="2655517" cy="1565753"/>
          </a:xfrm>
          <a:prstGeom prst="wedgeRectCallout">
            <a:avLst>
              <a:gd name="adj1" fmla="val -105267"/>
              <a:gd name="adj2" fmla="val 24100"/>
            </a:avLst>
          </a:prstGeom>
          <a:solidFill>
            <a:srgbClr val="E6C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TM4C123GH6PM</a:t>
            </a:r>
            <a:r>
              <a:rPr lang="zh-CN" altLang="en-US" dirty="0">
                <a:solidFill>
                  <a:srgbClr val="FF0000"/>
                </a:solidFill>
              </a:rPr>
              <a:t>内部结构图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7803715" y="2880986"/>
            <a:ext cx="3895594" cy="3118981"/>
          </a:xfrm>
          <a:prstGeom prst="wedgeRoundRectCallout">
            <a:avLst>
              <a:gd name="adj1" fmla="val -87788"/>
              <a:gd name="adj2" fmla="val -1391"/>
              <a:gd name="adj3" fmla="val 16667"/>
            </a:avLst>
          </a:prstGeom>
          <a:solidFill>
            <a:srgbClr val="E6C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串行通信模块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algn="ctr"/>
            <a:r>
              <a:rPr lang="zh-CN" altLang="en-US" dirty="0"/>
              <a:t>对德研扩展板上的外设作了个统计，</a:t>
            </a:r>
            <a:r>
              <a:rPr lang="en-US" altLang="zh-CN" dirty="0">
                <a:solidFill>
                  <a:srgbClr val="FF0000"/>
                </a:solidFill>
              </a:rPr>
              <a:t>SPI</a:t>
            </a:r>
            <a:r>
              <a:rPr lang="zh-CN" altLang="en-US" dirty="0">
                <a:solidFill>
                  <a:srgbClr val="FF0000"/>
                </a:solidFill>
              </a:rPr>
              <a:t>外设有：</a:t>
            </a:r>
            <a:r>
              <a:rPr lang="en-US" altLang="zh-CN" dirty="0">
                <a:solidFill>
                  <a:srgbClr val="FF0000"/>
                </a:solidFill>
              </a:rPr>
              <a:t>TLV320AIC23</a:t>
            </a:r>
            <a:r>
              <a:rPr lang="zh-CN" altLang="en-US" dirty="0">
                <a:solidFill>
                  <a:srgbClr val="FF0000"/>
                </a:solidFill>
              </a:rPr>
              <a:t>（低功耗、便携式音频转换器）</a:t>
            </a: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；</a:t>
            </a:r>
            <a:r>
              <a:rPr lang="en-US" altLang="zh-CN" dirty="0">
                <a:solidFill>
                  <a:srgbClr val="FF0000"/>
                </a:solidFill>
              </a:rPr>
              <a:t>7512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DAC</a:t>
            </a:r>
            <a:r>
              <a:rPr lang="zh-CN" altLang="en-US" dirty="0">
                <a:solidFill>
                  <a:srgbClr val="FF0000"/>
                </a:solidFill>
              </a:rPr>
              <a:t>转换芯片）、</a:t>
            </a:r>
            <a:r>
              <a:rPr lang="en-US" altLang="zh-CN" dirty="0" err="1">
                <a:solidFill>
                  <a:srgbClr val="FF0000"/>
                </a:solidFill>
              </a:rPr>
              <a:t>Tfcard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GT20L16SIY</a:t>
            </a:r>
            <a:r>
              <a:rPr lang="zh-CN" altLang="en-US" dirty="0">
                <a:solidFill>
                  <a:srgbClr val="FF0000"/>
                </a:solidFill>
              </a:rPr>
              <a:t>（字库芯片）、</a:t>
            </a:r>
            <a:r>
              <a:rPr lang="en-US" altLang="zh-CN" dirty="0">
                <a:solidFill>
                  <a:srgbClr val="FF0000"/>
                </a:solidFill>
              </a:rPr>
              <a:t>LCD12864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r>
              <a:rPr lang="en-US" altLang="zh-CN" dirty="0">
                <a:solidFill>
                  <a:srgbClr val="0000FF"/>
                </a:solidFill>
              </a:rPr>
              <a:t>I2C</a:t>
            </a:r>
            <a:r>
              <a:rPr lang="zh-CN" altLang="en-US" dirty="0">
                <a:solidFill>
                  <a:srgbClr val="0000FF"/>
                </a:solidFill>
              </a:rPr>
              <a:t>外设有：</a:t>
            </a:r>
            <a:r>
              <a:rPr lang="en-US" altLang="zh-CN" dirty="0">
                <a:solidFill>
                  <a:srgbClr val="0000FF"/>
                </a:solidFill>
              </a:rPr>
              <a:t>TMP75</a:t>
            </a:r>
            <a:r>
              <a:rPr lang="zh-CN" altLang="en-US" dirty="0">
                <a:solidFill>
                  <a:srgbClr val="0000FF"/>
                </a:solidFill>
              </a:rPr>
              <a:t>（数字温度传感器）、</a:t>
            </a:r>
            <a:r>
              <a:rPr lang="en-US" altLang="zh-CN" dirty="0">
                <a:solidFill>
                  <a:srgbClr val="0000FF"/>
                </a:solidFill>
              </a:rPr>
              <a:t>BMA250</a:t>
            </a:r>
            <a:r>
              <a:rPr lang="zh-CN" altLang="en-US" dirty="0">
                <a:solidFill>
                  <a:srgbClr val="0000FF"/>
                </a:solidFill>
              </a:rPr>
              <a:t>（三轴加速度传感器）。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68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4486" y="871653"/>
            <a:ext cx="556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二、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 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异步和同步通信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34369" y="1394873"/>
            <a:ext cx="4535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/>
              <a:t>同步通信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</a:t>
            </a:r>
            <a:r>
              <a:rPr lang="zh-CN" altLang="en-US" b="1" dirty="0"/>
              <a:t>同步通信有公共时钟信号，双方按统一的时序进行数据传输，同步方式下的非数据信息比例比较小。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63" y="4126249"/>
            <a:ext cx="3476625" cy="2076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69" y="4457181"/>
            <a:ext cx="4436468" cy="1414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矩形 12"/>
          <p:cNvSpPr/>
          <p:nvPr/>
        </p:nvSpPr>
        <p:spPr>
          <a:xfrm>
            <a:off x="919369" y="1394873"/>
            <a:ext cx="477484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cs typeface="Times New Roman" panose="02020603050405020304" pitchFamily="18" charset="0"/>
              </a:rPr>
              <a:t>异步通信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cs typeface="Times New Roman" panose="02020603050405020304" pitchFamily="18" charset="0"/>
              </a:rPr>
              <a:t>     异步通信没有公共时钟信号。为使双方的收发协调，发送和接收双方必须约定相同的传输率。异步通信所发送的数据之间的时间间隔可以是任意的，因此必须在每一个数据的开始和结束的地方加上标志。</a:t>
            </a:r>
          </a:p>
        </p:txBody>
      </p:sp>
    </p:spTree>
    <p:extLst>
      <p:ext uri="{BB962C8B-B14F-4D97-AF65-F5344CB8AC3E}">
        <p14:creationId xmlns:p14="http://schemas.microsoft.com/office/powerpoint/2010/main" val="28962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DD056C-1F47-43EA-8352-2C0758293395}"/>
              </a:ext>
            </a:extLst>
          </p:cNvPr>
          <p:cNvGrpSpPr/>
          <p:nvPr/>
        </p:nvGrpSpPr>
        <p:grpSpPr>
          <a:xfrm>
            <a:off x="164616" y="178180"/>
            <a:ext cx="2954085" cy="368580"/>
            <a:chOff x="164616" y="178180"/>
            <a:chExt cx="2954085" cy="368580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F85D97D-FC73-4593-94B6-B332AD68B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66720C6-0F48-4A83-8445-1B83245158A5}"/>
                </a:ext>
              </a:extLst>
            </p:cNvPr>
            <p:cNvSpPr txBox="1"/>
            <p:nvPr/>
          </p:nvSpPr>
          <p:spPr>
            <a:xfrm>
              <a:off x="683955" y="188314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课堂任务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3E2E92-C9B7-46BD-BB14-D9D3A1DEE19D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F311124-CF69-4DAF-9A0B-D268C312D6B9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2207EEA-678C-456A-9948-65094188A23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1" name="内容占位符 2"/>
          <p:cNvSpPr txBox="1">
            <a:spLocks/>
          </p:cNvSpPr>
          <p:nvPr/>
        </p:nvSpPr>
        <p:spPr>
          <a:xfrm>
            <a:off x="425635" y="3048000"/>
            <a:ext cx="10669845" cy="30622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188530" y="951421"/>
            <a:ext cx="111461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实验任务：</a:t>
            </a:r>
            <a:endParaRPr lang="en-US" altLang="zh-CN" sz="2000" b="1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【</a:t>
            </a:r>
            <a:r>
              <a:rPr lang="zh-CN" altLang="en-US" sz="2000" dirty="0"/>
              <a:t>串行通信第一次课堂练习</a:t>
            </a:r>
            <a:r>
              <a:rPr lang="en-US" altLang="zh-CN" sz="2000" dirty="0"/>
              <a:t>】 </a:t>
            </a:r>
            <a:br>
              <a:rPr lang="en-US" altLang="zh-CN" sz="2000" dirty="0"/>
            </a:br>
            <a:r>
              <a:rPr lang="zh-CN" altLang="en-US" sz="2000" dirty="0"/>
              <a:t>在 </a:t>
            </a:r>
            <a:r>
              <a:rPr lang="en-US" altLang="zh-CN" sz="2000" dirty="0" err="1"/>
              <a:t>LaunchPad</a:t>
            </a:r>
            <a:r>
              <a:rPr lang="en-US" altLang="zh-CN" sz="2000" dirty="0"/>
              <a:t> </a:t>
            </a:r>
            <a:r>
              <a:rPr lang="zh-CN" altLang="en-US" sz="2000" dirty="0"/>
              <a:t>上编程实现 </a:t>
            </a:r>
            <a:r>
              <a:rPr lang="en-US" altLang="zh-CN" sz="2000" dirty="0"/>
              <a:t>UART </a:t>
            </a:r>
            <a:r>
              <a:rPr lang="zh-CN" altLang="en-US" sz="2000" dirty="0"/>
              <a:t>模块和 </a:t>
            </a:r>
            <a:r>
              <a:rPr lang="en-US" altLang="zh-CN" sz="2000" dirty="0"/>
              <a:t>PC </a:t>
            </a:r>
            <a:r>
              <a:rPr lang="zh-CN" altLang="en-US" sz="2000" dirty="0"/>
              <a:t>的串行通信，并考虑 </a:t>
            </a:r>
            <a:r>
              <a:rPr lang="en-US" altLang="zh-CN" sz="2000" dirty="0"/>
              <a:t>MCU </a:t>
            </a:r>
            <a:r>
              <a:rPr lang="zh-CN" altLang="en-US" sz="2000" dirty="0"/>
              <a:t>接收使用中断处理：</a:t>
            </a:r>
            <a:br>
              <a:rPr lang="zh-CN" altLang="en-US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 </a:t>
            </a:r>
            <a:r>
              <a:rPr lang="en-US" altLang="zh-CN" sz="2000" dirty="0" err="1"/>
              <a:t>Tiva</a:t>
            </a:r>
            <a:r>
              <a:rPr lang="en-US" altLang="zh-CN" sz="2000" dirty="0"/>
              <a:t> MCU </a:t>
            </a:r>
            <a:r>
              <a:rPr lang="zh-CN" altLang="en-US" sz="2000" dirty="0"/>
              <a:t>每隔 </a:t>
            </a:r>
            <a:r>
              <a:rPr lang="en-US" altLang="zh-CN" sz="2000" dirty="0"/>
              <a:t>1s </a:t>
            </a:r>
            <a:r>
              <a:rPr lang="zh-CN" altLang="en-US" sz="2000" dirty="0"/>
              <a:t>发送一个字符串“</a:t>
            </a:r>
            <a:r>
              <a:rPr lang="en-US" altLang="zh-CN" sz="2000" dirty="0"/>
              <a:t>Hello</a:t>
            </a:r>
            <a:r>
              <a:rPr lang="zh-CN" altLang="en-US" sz="2000" dirty="0"/>
              <a:t>！”在 </a:t>
            </a:r>
            <a:r>
              <a:rPr lang="en-US" altLang="zh-CN" sz="2000" dirty="0"/>
              <a:t>PC </a:t>
            </a:r>
            <a:r>
              <a:rPr lang="zh-CN" altLang="en-US" sz="2000" dirty="0"/>
              <a:t>上显示出来。</a:t>
            </a:r>
            <a:br>
              <a:rPr lang="zh-CN" altLang="en-US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 </a:t>
            </a:r>
            <a:r>
              <a:rPr lang="en-US" altLang="zh-CN" sz="2000" dirty="0" err="1"/>
              <a:t>Tiva</a:t>
            </a:r>
            <a:r>
              <a:rPr lang="en-US" altLang="zh-CN" sz="2000" dirty="0"/>
              <a:t> MCU </a:t>
            </a:r>
            <a:r>
              <a:rPr lang="zh-CN" altLang="en-US" sz="2000" dirty="0"/>
              <a:t>接收到 </a:t>
            </a:r>
            <a:r>
              <a:rPr lang="en-US" altLang="zh-CN" sz="2000" dirty="0"/>
              <a:t>PC </a:t>
            </a:r>
            <a:r>
              <a:rPr lang="zh-CN" altLang="en-US" sz="2000" dirty="0"/>
              <a:t>串口发送的一个字符“</a:t>
            </a:r>
            <a:r>
              <a:rPr lang="en-US" altLang="zh-CN" sz="2000" dirty="0"/>
              <a:t>A”</a:t>
            </a:r>
            <a:r>
              <a:rPr lang="zh-CN" altLang="en-US" sz="2000" dirty="0"/>
              <a:t>后，</a:t>
            </a:r>
            <a:r>
              <a:rPr lang="en-US" altLang="zh-CN" sz="2000" dirty="0"/>
              <a:t>MCU </a:t>
            </a:r>
            <a:r>
              <a:rPr lang="zh-CN" altLang="en-US" sz="2000" dirty="0"/>
              <a:t>再发送一个字符串“</a:t>
            </a:r>
            <a:r>
              <a:rPr lang="en-US" altLang="zh-CN" sz="2000" dirty="0"/>
              <a:t>Hello</a:t>
            </a:r>
            <a:r>
              <a:rPr lang="zh-CN" altLang="en-US" sz="2000" dirty="0"/>
              <a:t>！”在 </a:t>
            </a:r>
            <a:r>
              <a:rPr lang="en-US" altLang="zh-CN" sz="2000" dirty="0"/>
              <a:t>PC </a:t>
            </a:r>
            <a:r>
              <a:rPr lang="zh-CN" altLang="en-US" sz="2000" dirty="0"/>
              <a:t>上显示出来。</a:t>
            </a:r>
            <a:br>
              <a:rPr lang="zh-CN" altLang="en-US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 </a:t>
            </a:r>
            <a:r>
              <a:rPr lang="en-US" altLang="zh-CN" sz="2000" dirty="0" err="1"/>
              <a:t>Tiva</a:t>
            </a:r>
            <a:r>
              <a:rPr lang="en-US" altLang="zh-CN" sz="2000" dirty="0"/>
              <a:t> MCU </a:t>
            </a:r>
            <a:r>
              <a:rPr lang="zh-CN" altLang="en-US" sz="2000" dirty="0"/>
              <a:t>接收到 </a:t>
            </a:r>
            <a:r>
              <a:rPr lang="en-US" altLang="zh-CN" sz="2000" dirty="0"/>
              <a:t>PC </a:t>
            </a:r>
            <a:r>
              <a:rPr lang="zh-CN" altLang="en-US" sz="2000" dirty="0"/>
              <a:t>串口发送的一个字符“</a:t>
            </a:r>
            <a:r>
              <a:rPr lang="en-US" altLang="zh-CN" sz="2000" dirty="0"/>
              <a:t>send”</a:t>
            </a:r>
            <a:r>
              <a:rPr lang="zh-CN" altLang="en-US" sz="2000" dirty="0"/>
              <a:t>后，</a:t>
            </a:r>
            <a:r>
              <a:rPr lang="en-US" altLang="zh-CN" sz="2000" dirty="0"/>
              <a:t>MCU </a:t>
            </a:r>
            <a:r>
              <a:rPr lang="zh-CN" altLang="en-US" sz="2000" dirty="0"/>
              <a:t>再发送一个字符串“</a:t>
            </a:r>
            <a:r>
              <a:rPr lang="en-US" altLang="zh-CN" sz="2000" dirty="0"/>
              <a:t>Hello</a:t>
            </a:r>
            <a:r>
              <a:rPr lang="zh-CN" altLang="en-US" sz="2000" dirty="0"/>
              <a:t>！”在 </a:t>
            </a:r>
            <a:r>
              <a:rPr lang="en-US" altLang="zh-CN" sz="2000" dirty="0"/>
              <a:t>PC </a:t>
            </a:r>
            <a:r>
              <a:rPr lang="zh-CN" altLang="en-US" sz="2000" dirty="0"/>
              <a:t>上显示出来。</a:t>
            </a:r>
          </a:p>
        </p:txBody>
      </p:sp>
    </p:spTree>
    <p:extLst>
      <p:ext uri="{BB962C8B-B14F-4D97-AF65-F5344CB8AC3E}">
        <p14:creationId xmlns:p14="http://schemas.microsoft.com/office/powerpoint/2010/main" val="31519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DD056C-1F47-43EA-8352-2C0758293395}"/>
              </a:ext>
            </a:extLst>
          </p:cNvPr>
          <p:cNvGrpSpPr/>
          <p:nvPr/>
        </p:nvGrpSpPr>
        <p:grpSpPr>
          <a:xfrm>
            <a:off x="164616" y="178180"/>
            <a:ext cx="2954085" cy="368580"/>
            <a:chOff x="164616" y="178180"/>
            <a:chExt cx="2954085" cy="368580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F85D97D-FC73-4593-94B6-B332AD68B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66720C6-0F48-4A83-8445-1B83245158A5}"/>
                </a:ext>
              </a:extLst>
            </p:cNvPr>
            <p:cNvSpPr txBox="1"/>
            <p:nvPr/>
          </p:nvSpPr>
          <p:spPr>
            <a:xfrm>
              <a:off x="683955" y="188314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sym typeface="Arial"/>
                </a:rPr>
                <a:t>课后作业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3E2E92-C9B7-46BD-BB14-D9D3A1DEE19D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F311124-CF69-4DAF-9A0B-D268C312D6B9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2207EEA-678C-456A-9948-65094188A23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1" name="内容占位符 2"/>
          <p:cNvSpPr txBox="1">
            <a:spLocks/>
          </p:cNvSpPr>
          <p:nvPr/>
        </p:nvSpPr>
        <p:spPr>
          <a:xfrm>
            <a:off x="425635" y="3048000"/>
            <a:ext cx="10669845" cy="30622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188530" y="951421"/>
            <a:ext cx="11146114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课后作业</a:t>
            </a:r>
            <a:endParaRPr lang="en-US" altLang="zh-CN" sz="2000" dirty="0"/>
          </a:p>
          <a:p>
            <a:r>
              <a:rPr lang="zh-CN" altLang="en-US" sz="2000" dirty="0"/>
              <a:t>1、 请画出在 RS-232 传输线上传输字符“X”的波形图。假设通信帧格式为 1 个起始位、8个数据位、偶校验、1 个停止位，波特率为 115200bps。</a:t>
            </a:r>
          </a:p>
          <a:p>
            <a:r>
              <a:rPr lang="zh-CN" altLang="en-US" sz="2000" dirty="0"/>
              <a:t>2、 请画出多个 SPI 接口设备应用连接的典型结构图。</a:t>
            </a:r>
          </a:p>
          <a:p>
            <a:r>
              <a:rPr lang="zh-CN" altLang="en-US" sz="2000" dirty="0"/>
              <a:t>3、 请画出多个 I2C 接口设备应用连接的典型结构图。</a:t>
            </a:r>
          </a:p>
          <a:p>
            <a:r>
              <a:rPr lang="zh-CN" altLang="en-US" sz="2000" dirty="0"/>
              <a:t>4、 SSI 通信有没有环路模式？</a:t>
            </a:r>
          </a:p>
          <a:p>
            <a:r>
              <a:rPr lang="zh-CN" altLang="en-US" sz="2000" dirty="0"/>
              <a:t>5、 当使用 I2C 数据通信时，是否可以忽略外围设备的 ACK？</a:t>
            </a:r>
          </a:p>
          <a:p>
            <a:r>
              <a:rPr lang="zh-CN" altLang="en-US" sz="2000" dirty="0"/>
              <a:t>6、 试总结归纳 UART、SSI、I2C 三种通信方式的特点各有哪些。</a:t>
            </a:r>
          </a:p>
          <a:p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预习作业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1、编程实现</a:t>
            </a:r>
            <a:r>
              <a:rPr lang="en-US" altLang="zh-CN" sz="2000" dirty="0" err="1"/>
              <a:t>Tiva</a:t>
            </a:r>
            <a:r>
              <a:rPr lang="zh-CN" altLang="en-US" sz="2000" dirty="0"/>
              <a:t>实验板上</a:t>
            </a:r>
            <a:r>
              <a:rPr lang="en-US" altLang="zh-CN" sz="2000" dirty="0"/>
              <a:t>I2C</a:t>
            </a:r>
            <a:r>
              <a:rPr lang="zh-CN" altLang="en-US" sz="2000" dirty="0"/>
              <a:t>总线温度传感器的通信操作，并把读到的温度保留</a:t>
            </a:r>
            <a:r>
              <a:rPr lang="en-US" altLang="zh-CN" sz="2000" dirty="0"/>
              <a:t>2</a:t>
            </a:r>
            <a:r>
              <a:rPr lang="zh-CN" altLang="en-US" sz="2000" dirty="0"/>
              <a:t>位小数显示出来。直接提交运行结果及图片。（参考：德研的</a:t>
            </a:r>
            <a:r>
              <a:rPr lang="en-US" altLang="zh-CN" sz="2000" dirty="0" err="1"/>
              <a:t>Tiva</a:t>
            </a:r>
            <a:r>
              <a:rPr lang="zh-CN" altLang="en-US" sz="2000" dirty="0"/>
              <a:t>实验指导书</a:t>
            </a:r>
            <a:r>
              <a:rPr lang="en-US" altLang="zh-CN" sz="2000" dirty="0"/>
              <a:t>v0.1.pdf </a:t>
            </a:r>
            <a:r>
              <a:rPr lang="zh-CN" altLang="en-US" dirty="0"/>
              <a:t>第</a:t>
            </a:r>
            <a:r>
              <a:rPr lang="en-US" altLang="zh-CN" dirty="0"/>
              <a:t>8 </a:t>
            </a:r>
            <a:r>
              <a:rPr lang="zh-CN" altLang="en-US" dirty="0"/>
              <a:t>章</a:t>
            </a:r>
            <a:r>
              <a:rPr lang="en-US" altLang="zh-CN" dirty="0"/>
              <a:t>LM75A </a:t>
            </a:r>
            <a:r>
              <a:rPr lang="zh-CN" altLang="en-US" dirty="0"/>
              <a:t>温度采集实验</a:t>
            </a:r>
            <a:r>
              <a:rPr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578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4486" y="821761"/>
            <a:ext cx="466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二、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 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串行通信的分类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4877" y="1474638"/>
            <a:ext cx="886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按通信方向分类，可分为单工、半双工、全双工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4877" y="2100511"/>
            <a:ext cx="9203635" cy="128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66FF"/>
                </a:solidFill>
              </a:rPr>
              <a:t>单工：</a:t>
            </a:r>
            <a:r>
              <a:rPr lang="zh-CN" altLang="en-US" b="1" dirty="0"/>
              <a:t>单工是指数据传输仅能沿一个方向，不能实现反向传输。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66FF"/>
                </a:solidFill>
              </a:rPr>
              <a:t>半双工：</a:t>
            </a:r>
            <a:r>
              <a:rPr lang="zh-CN" altLang="en-US" b="1" dirty="0"/>
              <a:t>半双工是指数据传输可以沿两个方向，但需要分时进行。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66FF"/>
                </a:solidFill>
              </a:rPr>
              <a:t>全双工：</a:t>
            </a:r>
            <a:r>
              <a:rPr lang="zh-CN" altLang="en-US" b="1" dirty="0"/>
              <a:t>全双工是指数据可以同时进行双向传输。</a:t>
            </a:r>
            <a:r>
              <a:rPr lang="zh-CN" altLang="en-US" dirty="0"/>
              <a:t> 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960443"/>
              </p:ext>
            </p:extLst>
          </p:nvPr>
        </p:nvGraphicFramePr>
        <p:xfrm>
          <a:off x="1014877" y="4426071"/>
          <a:ext cx="9203635" cy="1777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" name="Visio" r:id="rId4" imgW="4159806" imgH="847820" progId="Visio.Drawing.11">
                  <p:embed/>
                </p:oleObj>
              </mc:Choice>
              <mc:Fallback>
                <p:oleObj name="Visio" r:id="rId4" imgW="4159806" imgH="847820" progId="Visio.Drawing.11">
                  <p:embed/>
                  <p:pic>
                    <p:nvPicPr>
                      <p:cNvPr id="102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877" y="4426071"/>
                        <a:ext cx="9203635" cy="1777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4486" y="782201"/>
            <a:ext cx="700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二、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 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串行通信的分类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—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多机通讯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5181" y="1483435"/>
            <a:ext cx="700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0B050"/>
                </a:solidFill>
                <a:latin typeface="Century Gothic"/>
                <a:ea typeface="微软雅黑"/>
              </a:rPr>
              <a:t>两机通信和多机通讯</a:t>
            </a:r>
            <a:endParaRPr kumimoji="1" lang="en-US" altLang="zh-CN" sz="2800" b="1" dirty="0">
              <a:solidFill>
                <a:srgbClr val="00B050"/>
              </a:solidFill>
              <a:latin typeface="Century Gothic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2421" y="2369425"/>
            <a:ext cx="387317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/>
              <a:t>两机通信（点对点传输）</a:t>
            </a:r>
            <a:endParaRPr lang="zh-CN" altLang="en-US" sz="2400" dirty="0"/>
          </a:p>
        </p:txBody>
      </p:sp>
      <p:pic>
        <p:nvPicPr>
          <p:cNvPr id="11" name="图片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185" y="1996562"/>
            <a:ext cx="2626720" cy="131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150367" y="3681635"/>
            <a:ext cx="513124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/>
              <a:t>单主机多从机通信（点对多传输）</a:t>
            </a:r>
            <a:endParaRPr lang="zh-CN" altLang="en-US" sz="2400" dirty="0"/>
          </a:p>
        </p:txBody>
      </p:sp>
      <p:pic>
        <p:nvPicPr>
          <p:cNvPr id="13" name="图片 12"/>
          <p:cNvPicPr/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95" y="3894001"/>
            <a:ext cx="2672973" cy="273753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5">
            <a:lum contrast="30000"/>
          </a:blip>
          <a:srcRect l="1105" t="2344"/>
          <a:stretch>
            <a:fillRect/>
          </a:stretch>
        </p:blipFill>
        <p:spPr bwMode="auto">
          <a:xfrm>
            <a:off x="1737514" y="4630274"/>
            <a:ext cx="4922466" cy="1772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45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7808" y="861714"/>
            <a:ext cx="466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三、</a:t>
            </a:r>
            <a:r>
              <a:rPr kumimoji="1" lang="en-US" altLang="zh-CN" sz="2800" b="1" dirty="0">
                <a:solidFill>
                  <a:srgbClr val="314865"/>
                </a:solidFill>
                <a:latin typeface="Century Gothic"/>
                <a:ea typeface="微软雅黑"/>
              </a:rPr>
              <a:t> </a:t>
            </a:r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波特率及时钟频率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5558" y="1801994"/>
            <a:ext cx="103068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波特率</a:t>
            </a:r>
            <a:r>
              <a:rPr lang="en-US" altLang="zh-CN" dirty="0">
                <a:latin typeface="+mn-ea"/>
              </a:rPr>
              <a:t>bps(bit per second)</a:t>
            </a:r>
            <a:r>
              <a:rPr lang="zh-CN" altLang="en-US" dirty="0">
                <a:latin typeface="+mn-ea"/>
              </a:rPr>
              <a:t>是单位时间传输的数据位数。</a:t>
            </a:r>
            <a:endParaRPr lang="en-US" altLang="zh-CN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	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波特率</a:t>
            </a:r>
            <a:r>
              <a:rPr lang="en-US" altLang="zh-CN" dirty="0">
                <a:latin typeface="+mn-ea"/>
              </a:rPr>
              <a:t>=1bit/s=1bps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r>
              <a:rPr lang="zh-CN" altLang="en-US" dirty="0">
                <a:latin typeface="+mn-ea"/>
              </a:rPr>
              <a:t>波特率的倒数即为每位传输所需的时间。</a:t>
            </a:r>
            <a:endParaRPr lang="en-US" altLang="zh-CN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互相通信的甲乙双方必须具有相同的波特率，否则无法成功地完成数据通信。发送和接收数据是由同步时钟触发发送器和接收器而实现的。</a:t>
            </a:r>
          </a:p>
        </p:txBody>
      </p:sp>
    </p:spTree>
    <p:extLst>
      <p:ext uri="{BB962C8B-B14F-4D97-AF65-F5344CB8AC3E}">
        <p14:creationId xmlns:p14="http://schemas.microsoft.com/office/powerpoint/2010/main" val="218051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400110"/>
            <a:chOff x="164616" y="178180"/>
            <a:chExt cx="2804616" cy="40011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1 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概  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7808" y="861714"/>
            <a:ext cx="466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314865"/>
                </a:solidFill>
                <a:latin typeface="Century Gothic"/>
                <a:ea typeface="微软雅黑"/>
              </a:rPr>
              <a:t>四、串行通信的错误校验</a:t>
            </a:r>
            <a:endParaRPr kumimoji="1" lang="en-US" altLang="zh-CN" sz="2800" b="1" dirty="0">
              <a:solidFill>
                <a:srgbClr val="314865"/>
              </a:solidFill>
              <a:latin typeface="Century Gothic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4487" y="1465755"/>
            <a:ext cx="110942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    在通信过程中往往要对数据传送的正确与否进行校验。校验是保证准确无误传输数据的关键。常用的校验方法有奇偶校验、代码和校验及循环冗余码校验。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FFC000"/>
                </a:solidFill>
              </a:rPr>
              <a:t>奇偶校验</a:t>
            </a:r>
            <a:r>
              <a:rPr lang="en-US" altLang="zh-CN" b="1" dirty="0"/>
              <a:t>——</a:t>
            </a:r>
            <a:r>
              <a:rPr lang="zh-CN" altLang="en-US" b="1" dirty="0"/>
              <a:t>双方对比数据中</a:t>
            </a:r>
            <a:r>
              <a:rPr lang="en-US" altLang="zh-CN" b="1" dirty="0"/>
              <a:t>1</a:t>
            </a:r>
            <a:r>
              <a:rPr lang="zh-CN" altLang="en-US" b="1" dirty="0"/>
              <a:t>个数的奇偶性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在发送数据时，数据位尾随的</a:t>
            </a:r>
            <a:r>
              <a:rPr lang="en-US" altLang="zh-CN" b="1" dirty="0"/>
              <a:t>1</a:t>
            </a:r>
            <a:r>
              <a:rPr lang="zh-CN" altLang="en-US" b="1" dirty="0"/>
              <a:t>位为奇偶校验位（</a:t>
            </a:r>
            <a:r>
              <a:rPr lang="en-US" altLang="zh-CN" b="1" dirty="0"/>
              <a:t>1</a:t>
            </a:r>
            <a:r>
              <a:rPr lang="zh-CN" altLang="en-US" b="1" dirty="0"/>
              <a:t>或</a:t>
            </a:r>
            <a:r>
              <a:rPr lang="en-US" altLang="zh-CN" b="1" dirty="0"/>
              <a:t>0</a:t>
            </a:r>
            <a:r>
              <a:rPr lang="zh-CN" altLang="en-US" b="1" dirty="0"/>
              <a:t>）。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奇校验时，数据中“</a:t>
            </a:r>
            <a:r>
              <a:rPr lang="en-US" altLang="zh-CN" b="1" dirty="0"/>
              <a:t>1”</a:t>
            </a:r>
            <a:r>
              <a:rPr lang="zh-CN" altLang="en-US" b="1" dirty="0"/>
              <a:t>的个数与校验位“</a:t>
            </a:r>
            <a:r>
              <a:rPr lang="en-US" altLang="zh-CN" b="1" dirty="0"/>
              <a:t>1”</a:t>
            </a:r>
            <a:r>
              <a:rPr lang="zh-CN" altLang="en-US" b="1" dirty="0"/>
              <a:t>的个数之和应为奇数；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偶校验时，数据中“</a:t>
            </a:r>
            <a:r>
              <a:rPr lang="en-US" altLang="zh-CN" b="1" dirty="0"/>
              <a:t>1”</a:t>
            </a:r>
            <a:r>
              <a:rPr lang="zh-CN" altLang="en-US" b="1" dirty="0"/>
              <a:t>的个数与校验位“</a:t>
            </a:r>
            <a:r>
              <a:rPr lang="en-US" altLang="zh-CN" b="1" dirty="0"/>
              <a:t>1”</a:t>
            </a:r>
            <a:r>
              <a:rPr lang="zh-CN" altLang="en-US" b="1" dirty="0"/>
              <a:t>的个数之和应为偶数。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接收字符时，对“</a:t>
            </a:r>
            <a:r>
              <a:rPr lang="en-US" altLang="zh-CN" b="1" dirty="0"/>
              <a:t>1”</a:t>
            </a:r>
            <a:r>
              <a:rPr lang="zh-CN" altLang="en-US" b="1" dirty="0"/>
              <a:t>的个数进行校验，若发现不一致，则说明传输数据过程中出现了差错。</a:t>
            </a:r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FFC000"/>
                </a:solidFill>
              </a:rPr>
              <a:t>和校验</a:t>
            </a:r>
            <a:r>
              <a:rPr lang="en-US" altLang="zh-CN" b="1" dirty="0"/>
              <a:t>——</a:t>
            </a:r>
            <a:r>
              <a:rPr lang="zh-CN" altLang="en-US" b="1" dirty="0"/>
              <a:t>双方对比数据之和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FFC000"/>
                </a:solidFill>
              </a:rPr>
              <a:t>循环冗余码校验</a:t>
            </a:r>
          </a:p>
        </p:txBody>
      </p:sp>
    </p:spTree>
    <p:extLst>
      <p:ext uri="{BB962C8B-B14F-4D97-AF65-F5344CB8AC3E}">
        <p14:creationId xmlns:p14="http://schemas.microsoft.com/office/powerpoint/2010/main" val="19098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017工作总结与2018工作规划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6172</TotalTime>
  <Words>3948</Words>
  <Application>Microsoft Office PowerPoint</Application>
  <PresentationFormat>宽屏</PresentationFormat>
  <Paragraphs>523</Paragraphs>
  <Slides>51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ArialMT</vt:lpstr>
      <vt:lpstr>ArialUnicodeMS</vt:lpstr>
      <vt:lpstr>Courier</vt:lpstr>
      <vt:lpstr>CourierNewPSMT</vt:lpstr>
      <vt:lpstr>等线</vt:lpstr>
      <vt:lpstr>华文宋体</vt:lpstr>
      <vt:lpstr>宋体</vt:lpstr>
      <vt:lpstr>微软雅黑</vt:lpstr>
      <vt:lpstr>Arial</vt:lpstr>
      <vt:lpstr>Calibri</vt:lpstr>
      <vt:lpstr>Century Gothic</vt:lpstr>
      <vt:lpstr>Consolas</vt:lpstr>
      <vt:lpstr>Franklin Gothic Book</vt:lpstr>
      <vt:lpstr>Franklin Gothic Medium</vt:lpstr>
      <vt:lpstr>Times New Roman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Windows User</cp:lastModifiedBy>
  <cp:revision>610</cp:revision>
  <cp:lastPrinted>2019-09-29T09:30:25Z</cp:lastPrinted>
  <dcterms:created xsi:type="dcterms:W3CDTF">2013-07-01T03:05:36Z</dcterms:created>
  <dcterms:modified xsi:type="dcterms:W3CDTF">2021-10-21T10:06:56Z</dcterms:modified>
</cp:coreProperties>
</file>